
<file path=[Content_Types].xml><?xml version="1.0" encoding="utf-8"?>
<Types xmlns="http://schemas.openxmlformats.org/package/2006/content-types">
  <Default Extension="xml" ContentType="application/xml"/>
  <Default Extension="tiff" ContentType="image/tif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8" r:id="rId27"/>
    <p:sldId id="289" r:id="rId28"/>
    <p:sldId id="290" r:id="rId29"/>
    <p:sldId id="286" r:id="rId30"/>
    <p:sldId id="291" r:id="rId31"/>
    <p:sldId id="292" r:id="rId32"/>
    <p:sldId id="293" r:id="rId33"/>
    <p:sldId id="287" r:id="rId34"/>
    <p:sldId id="282" r:id="rId35"/>
    <p:sldId id="283" r:id="rId36"/>
    <p:sldId id="284" r:id="rId37"/>
    <p:sldId id="285"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1"/>
  </p:normalViewPr>
  <p:slideViewPr>
    <p:cSldViewPr snapToGrid="0" snapToObjects="1">
      <p:cViewPr varScale="1">
        <p:scale>
          <a:sx n="145" d="100"/>
          <a:sy n="145" d="100"/>
        </p:scale>
        <p:origin x="680"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1549301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0146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0983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8030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853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0610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0472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6251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12334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76132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1348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4539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8360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79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32233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1514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6683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7415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12098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249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6560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6695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170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61365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6829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0349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9498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40137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8969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30342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07396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34356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0297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265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32094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95363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4247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03638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lgn="ctr">
              <a:spcBef>
                <a:spcPts val="0"/>
              </a:spcBef>
              <a:buClr>
                <a:schemeClr val="dk1"/>
              </a:buClr>
              <a:buSzPct val="100000"/>
              <a:buNone/>
              <a:defRPr sz="1800">
                <a:solidFill>
                  <a:schemeClr val="dk1"/>
                </a:solidFill>
              </a:defRPr>
            </a:lvl1pPr>
          </a:lstStyle>
          <a:p>
            <a:endParaRPr/>
          </a:p>
        </p:txBody>
      </p:sp>
      <p:sp>
        <p:nvSpPr>
          <p:cNvPr id="27" name="Shape 2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a:spcBef>
                <a:spcPts val="600"/>
              </a:spcBef>
              <a:buSzPct val="100000"/>
              <a:defRPr sz="3000"/>
            </a:lvl1pPr>
            <a:lvl2pPr lvl="1">
              <a:spcBef>
                <a:spcPts val="480"/>
              </a:spcBef>
              <a:buSzPct val="100000"/>
              <a:defRPr sz="2400"/>
            </a:lvl2pPr>
            <a:lvl3pPr lvl="2">
              <a:spcBef>
                <a:spcPts val="480"/>
              </a:spcBef>
              <a:buSzPct val="100000"/>
              <a:defRPr sz="2400"/>
            </a:lvl3pPr>
            <a:lvl4pPr lvl="3">
              <a:spcBef>
                <a:spcPts val="360"/>
              </a:spcBef>
              <a:buSzPct val="100000"/>
              <a:defRPr sz="1800"/>
            </a:lvl4pPr>
            <a:lvl5pPr lvl="4">
              <a:spcBef>
                <a:spcPts val="360"/>
              </a:spcBef>
              <a:buSzPct val="100000"/>
              <a:defRPr sz="1800"/>
            </a:lvl5pPr>
            <a:lvl6pPr lvl="5">
              <a:spcBef>
                <a:spcPts val="360"/>
              </a:spcBef>
              <a:buSzPct val="100000"/>
              <a:defRPr sz="1800"/>
            </a:lvl6pPr>
            <a:lvl7pPr lvl="6">
              <a:spcBef>
                <a:spcPts val="360"/>
              </a:spcBef>
              <a:buSzPct val="100000"/>
              <a:defRPr sz="1800"/>
            </a:lvl7pPr>
            <a:lvl8pPr lvl="7">
              <a:spcBef>
                <a:spcPts val="360"/>
              </a:spcBef>
              <a:buSzPct val="100000"/>
              <a:defRPr sz="1800"/>
            </a:lvl8pPr>
            <a:lvl9pPr lvl="8">
              <a:spcBef>
                <a:spcPts val="360"/>
              </a:spcBef>
              <a:buSzPct val="100000"/>
              <a:defRPr sz="1800"/>
            </a:lvl9pPr>
          </a:lstStyle>
          <a:p>
            <a:endParaRPr/>
          </a:p>
        </p:txBody>
      </p:sp>
      <p:sp>
        <p:nvSpPr>
          <p:cNvPr id="8" name="Shape 8"/>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6"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265899"/>
            <a:ext cx="7772400" cy="2477400"/>
          </a:xfrm>
          <a:prstGeom prst="rect">
            <a:avLst/>
          </a:prstGeom>
        </p:spPr>
        <p:txBody>
          <a:bodyPr lIns="91425" tIns="91425" rIns="91425" bIns="91425" anchor="b" anchorCtr="0">
            <a:noAutofit/>
          </a:bodyPr>
          <a:lstStyle/>
          <a:p>
            <a:pPr lvl="0" rtl="0">
              <a:spcBef>
                <a:spcPts val="0"/>
              </a:spcBef>
              <a:buNone/>
            </a:pPr>
            <a:r>
              <a:rPr lang="en" sz="3600"/>
              <a:t>Computer Vision </a:t>
            </a:r>
          </a:p>
          <a:p>
            <a:pPr lvl="0" rtl="0">
              <a:spcBef>
                <a:spcPts val="0"/>
              </a:spcBef>
              <a:buNone/>
            </a:pPr>
            <a:r>
              <a:rPr lang="en" sz="3600"/>
              <a:t>Spring 2017</a:t>
            </a:r>
          </a:p>
          <a:p>
            <a:pPr lvl="0">
              <a:spcBef>
                <a:spcPts val="0"/>
              </a:spcBef>
              <a:buNone/>
            </a:pPr>
            <a:r>
              <a:rPr lang="en" sz="3600"/>
              <a:t>Problem Set #7</a:t>
            </a:r>
          </a:p>
        </p:txBody>
      </p:sp>
      <p:sp>
        <p:nvSpPr>
          <p:cNvPr id="35" name="Shape 35"/>
          <p:cNvSpPr txBox="1">
            <a:spLocks noGrp="1"/>
          </p:cNvSpPr>
          <p:nvPr>
            <p:ph type="subTitle" idx="1"/>
          </p:nvPr>
        </p:nvSpPr>
        <p:spPr>
          <a:xfrm>
            <a:off x="685800" y="3042498"/>
            <a:ext cx="7772400" cy="1123500"/>
          </a:xfrm>
          <a:prstGeom prst="rect">
            <a:avLst/>
          </a:prstGeom>
        </p:spPr>
        <p:txBody>
          <a:bodyPr lIns="91425" tIns="91425" rIns="91425" bIns="91425" anchor="t" anchorCtr="0">
            <a:noAutofit/>
          </a:bodyPr>
          <a:lstStyle/>
          <a:p>
            <a:pPr lvl="0" rtl="0">
              <a:spcBef>
                <a:spcPts val="0"/>
              </a:spcBef>
              <a:buNone/>
            </a:pPr>
            <a:r>
              <a:rPr lang="en-US" sz="1800" dirty="0" smtClean="0"/>
              <a:t>Nikhil Gajendrakumar</a:t>
            </a:r>
            <a:endParaRPr lang="en" sz="1800" dirty="0"/>
          </a:p>
          <a:p>
            <a:pPr lvl="0" rtl="0">
              <a:spcBef>
                <a:spcPts val="0"/>
              </a:spcBef>
              <a:buNone/>
            </a:pPr>
            <a:r>
              <a:rPr lang="en-US" sz="1800" dirty="0" err="1" smtClean="0"/>
              <a:t>nikhil.g@gatech.edu</a:t>
            </a:r>
            <a:endParaRPr lang="en" sz="1800" dirty="0"/>
          </a:p>
          <a:p>
            <a:pPr lvl="0">
              <a:spcBef>
                <a:spcPts val="0"/>
              </a:spcBef>
              <a:buNone/>
            </a:pPr>
            <a:endParaRPr dirty="0"/>
          </a:p>
        </p:txBody>
      </p:sp>
      <p:sp>
        <p:nvSpPr>
          <p:cNvPr id="36" name="Shape 36"/>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2a: Image frame 22 with overlaid visualizations</a:t>
            </a:r>
            <a:r>
              <a:rPr lang="en" sz="1100" b="0">
                <a:latin typeface="Calibri"/>
                <a:ea typeface="Calibri"/>
                <a:cs typeface="Calibri"/>
                <a:sym typeface="Calibri"/>
              </a:rPr>
              <a:t> </a:t>
            </a:r>
          </a:p>
        </p:txBody>
      </p:sp>
      <p:sp>
        <p:nvSpPr>
          <p:cNvPr id="112" name="Shape 112"/>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13" name="Shape 113"/>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22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ps7-2-a-2.png</a:t>
            </a:r>
          </a:p>
        </p:txBody>
      </p:sp>
      <p:pic>
        <p:nvPicPr>
          <p:cNvPr id="2" name="Picture 1"/>
          <p:cNvPicPr>
            <a:picLocks noChangeAspect="1"/>
          </p:cNvPicPr>
          <p:nvPr/>
        </p:nvPicPr>
        <p:blipFill>
          <a:blip r:embed="rId3"/>
          <a:stretch>
            <a:fillRect/>
          </a:stretch>
        </p:blipFill>
        <p:spPr>
          <a:xfrm>
            <a:off x="1116624" y="1072660"/>
            <a:ext cx="6163408" cy="34669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2a: Image frame 50 with overlaid visualizations</a:t>
            </a:r>
            <a:r>
              <a:rPr lang="en" sz="1100" b="0">
                <a:latin typeface="Calibri"/>
                <a:ea typeface="Calibri"/>
                <a:cs typeface="Calibri"/>
                <a:sym typeface="Calibri"/>
              </a:rPr>
              <a:t> </a:t>
            </a:r>
          </a:p>
        </p:txBody>
      </p:sp>
      <p:sp>
        <p:nvSpPr>
          <p:cNvPr id="120" name="Shape 120"/>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21" name="Shape 121"/>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50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ps7-2-a-3.png</a:t>
            </a:r>
          </a:p>
        </p:txBody>
      </p:sp>
      <p:pic>
        <p:nvPicPr>
          <p:cNvPr id="2" name="Picture 1"/>
          <p:cNvPicPr>
            <a:picLocks noChangeAspect="1"/>
          </p:cNvPicPr>
          <p:nvPr/>
        </p:nvPicPr>
        <p:blipFill>
          <a:blip r:embed="rId3"/>
          <a:stretch>
            <a:fillRect/>
          </a:stretch>
        </p:blipFill>
        <p:spPr>
          <a:xfrm>
            <a:off x="1107831" y="1081454"/>
            <a:ext cx="6093069" cy="34273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2a: Image frame 160 with overlaid visualizations</a:t>
            </a:r>
          </a:p>
        </p:txBody>
      </p:sp>
      <p:sp>
        <p:nvSpPr>
          <p:cNvPr id="128" name="Shape 128"/>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29" name="Shape 129"/>
          <p:cNvSpPr txBox="1"/>
          <p:nvPr/>
        </p:nvSpPr>
        <p:spPr>
          <a:xfrm>
            <a:off x="1200750" y="4440075"/>
            <a:ext cx="51600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160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ps7-2-a-4.png</a:t>
            </a:r>
          </a:p>
        </p:txBody>
      </p:sp>
      <p:pic>
        <p:nvPicPr>
          <p:cNvPr id="2" name="Picture 1"/>
          <p:cNvPicPr>
            <a:picLocks noChangeAspect="1"/>
          </p:cNvPicPr>
          <p:nvPr/>
        </p:nvPicPr>
        <p:blipFill>
          <a:blip r:embed="rId3"/>
          <a:stretch>
            <a:fillRect/>
          </a:stretch>
        </p:blipFill>
        <p:spPr>
          <a:xfrm>
            <a:off x="1107831" y="1063869"/>
            <a:ext cx="6119446" cy="34421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2b: Template used for tracking</a:t>
            </a:r>
          </a:p>
        </p:txBody>
      </p:sp>
      <p:sp>
        <p:nvSpPr>
          <p:cNvPr id="136" name="Shape 136"/>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37" name="Shape 137"/>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Template image patch image </a:t>
            </a:r>
            <a:r>
              <a:rPr lang="en" b="1">
                <a:solidFill>
                  <a:schemeClr val="dk1"/>
                </a:solidFill>
                <a:latin typeface="Calibri"/>
                <a:ea typeface="Calibri"/>
                <a:cs typeface="Calibri"/>
                <a:sym typeface="Calibri"/>
              </a:rPr>
              <a:t>- ps7-2-b-1.png</a:t>
            </a:r>
          </a:p>
        </p:txBody>
      </p:sp>
      <p:pic>
        <p:nvPicPr>
          <p:cNvPr id="3" name="Picture 2"/>
          <p:cNvPicPr>
            <a:picLocks noChangeAspect="1"/>
          </p:cNvPicPr>
          <p:nvPr/>
        </p:nvPicPr>
        <p:blipFill>
          <a:blip r:embed="rId3"/>
          <a:stretch>
            <a:fillRect/>
          </a:stretch>
        </p:blipFill>
        <p:spPr>
          <a:xfrm>
            <a:off x="1803400" y="1354725"/>
            <a:ext cx="1959708" cy="2293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2b: Image frame 22 with overlaid visualizations</a:t>
            </a:r>
            <a:r>
              <a:rPr lang="en" sz="1100" b="0">
                <a:latin typeface="Calibri"/>
                <a:ea typeface="Calibri"/>
                <a:cs typeface="Calibri"/>
                <a:sym typeface="Calibri"/>
              </a:rPr>
              <a:t> </a:t>
            </a:r>
          </a:p>
        </p:txBody>
      </p:sp>
      <p:sp>
        <p:nvSpPr>
          <p:cNvPr id="144" name="Shape 144"/>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45" name="Shape 145"/>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22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ps7-2-b-2.png</a:t>
            </a:r>
          </a:p>
        </p:txBody>
      </p:sp>
      <p:pic>
        <p:nvPicPr>
          <p:cNvPr id="6" name="Picture 5"/>
          <p:cNvPicPr>
            <a:picLocks noChangeAspect="1"/>
          </p:cNvPicPr>
          <p:nvPr/>
        </p:nvPicPr>
        <p:blipFill>
          <a:blip r:embed="rId3"/>
          <a:stretch>
            <a:fillRect/>
          </a:stretch>
        </p:blipFill>
        <p:spPr>
          <a:xfrm>
            <a:off x="1142999" y="1072393"/>
            <a:ext cx="6163409" cy="346691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2b: Image frame 50 with overlaid visualizations</a:t>
            </a:r>
            <a:r>
              <a:rPr lang="en" sz="1100" b="0">
                <a:latin typeface="Calibri"/>
                <a:ea typeface="Calibri"/>
                <a:cs typeface="Calibri"/>
                <a:sym typeface="Calibri"/>
              </a:rPr>
              <a:t> </a:t>
            </a:r>
          </a:p>
        </p:txBody>
      </p:sp>
      <p:sp>
        <p:nvSpPr>
          <p:cNvPr id="152" name="Shape 152"/>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53" name="Shape 153"/>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50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ps7-2-b-3.png</a:t>
            </a:r>
          </a:p>
        </p:txBody>
      </p:sp>
      <p:pic>
        <p:nvPicPr>
          <p:cNvPr id="2" name="Picture 1"/>
          <p:cNvPicPr>
            <a:picLocks noChangeAspect="1"/>
          </p:cNvPicPr>
          <p:nvPr/>
        </p:nvPicPr>
        <p:blipFill>
          <a:blip r:embed="rId3"/>
          <a:stretch>
            <a:fillRect/>
          </a:stretch>
        </p:blipFill>
        <p:spPr>
          <a:xfrm>
            <a:off x="1156787" y="1109029"/>
            <a:ext cx="6111630" cy="34377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2b: Image frame 160 with overlaid visualizations</a:t>
            </a:r>
          </a:p>
        </p:txBody>
      </p:sp>
      <p:sp>
        <p:nvSpPr>
          <p:cNvPr id="160" name="Shape 160"/>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61" name="Shape 161"/>
          <p:cNvSpPr txBox="1"/>
          <p:nvPr/>
        </p:nvSpPr>
        <p:spPr>
          <a:xfrm>
            <a:off x="1200750" y="4440075"/>
            <a:ext cx="51600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160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ps7-2-b-4.png</a:t>
            </a:r>
          </a:p>
        </p:txBody>
      </p:sp>
      <p:pic>
        <p:nvPicPr>
          <p:cNvPr id="2" name="Picture 1"/>
          <p:cNvPicPr>
            <a:picLocks noChangeAspect="1"/>
          </p:cNvPicPr>
          <p:nvPr/>
        </p:nvPicPr>
        <p:blipFill>
          <a:blip r:embed="rId3"/>
          <a:stretch>
            <a:fillRect/>
          </a:stretch>
        </p:blipFill>
        <p:spPr>
          <a:xfrm>
            <a:off x="1151792" y="1072619"/>
            <a:ext cx="6080370" cy="34202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3a: Template used for tracking</a:t>
            </a:r>
          </a:p>
        </p:txBody>
      </p:sp>
      <p:sp>
        <p:nvSpPr>
          <p:cNvPr id="168" name="Shape 168"/>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69" name="Shape 169"/>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Template image patch image </a:t>
            </a:r>
            <a:r>
              <a:rPr lang="en" b="1">
                <a:solidFill>
                  <a:schemeClr val="dk1"/>
                </a:solidFill>
                <a:latin typeface="Calibri"/>
                <a:ea typeface="Calibri"/>
                <a:cs typeface="Calibri"/>
                <a:sym typeface="Calibri"/>
              </a:rPr>
              <a:t>- ps7-3-a-1.png</a:t>
            </a:r>
          </a:p>
        </p:txBody>
      </p:sp>
      <p:pic>
        <p:nvPicPr>
          <p:cNvPr id="2" name="Picture 1"/>
          <p:cNvPicPr>
            <a:picLocks noChangeAspect="1"/>
          </p:cNvPicPr>
          <p:nvPr/>
        </p:nvPicPr>
        <p:blipFill>
          <a:blip r:embed="rId3"/>
          <a:stretch>
            <a:fillRect/>
          </a:stretch>
        </p:blipFill>
        <p:spPr>
          <a:xfrm>
            <a:off x="1585545" y="1567377"/>
            <a:ext cx="1931377" cy="24236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3a: Image frame 28 with overlaid visualizations</a:t>
            </a:r>
            <a:r>
              <a:rPr lang="en" sz="1100" b="0">
                <a:latin typeface="Calibri"/>
                <a:ea typeface="Calibri"/>
                <a:cs typeface="Calibri"/>
                <a:sym typeface="Calibri"/>
              </a:rPr>
              <a:t> </a:t>
            </a:r>
          </a:p>
        </p:txBody>
      </p:sp>
      <p:sp>
        <p:nvSpPr>
          <p:cNvPr id="176" name="Shape 176"/>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77" name="Shape 177"/>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28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ps7-3-a-2.png</a:t>
            </a:r>
          </a:p>
        </p:txBody>
      </p:sp>
      <p:pic>
        <p:nvPicPr>
          <p:cNvPr id="2" name="Picture 1"/>
          <p:cNvPicPr>
            <a:picLocks noChangeAspect="1"/>
          </p:cNvPicPr>
          <p:nvPr/>
        </p:nvPicPr>
        <p:blipFill>
          <a:blip r:embed="rId3"/>
          <a:stretch>
            <a:fillRect/>
          </a:stretch>
        </p:blipFill>
        <p:spPr>
          <a:xfrm>
            <a:off x="1134208" y="1099038"/>
            <a:ext cx="5892800" cy="33147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3a: Image frame 94 with overlaid visualizations</a:t>
            </a:r>
            <a:r>
              <a:rPr lang="en" sz="1100" b="0">
                <a:latin typeface="Calibri"/>
                <a:ea typeface="Calibri"/>
                <a:cs typeface="Calibri"/>
                <a:sym typeface="Calibri"/>
              </a:rPr>
              <a:t> </a:t>
            </a:r>
          </a:p>
        </p:txBody>
      </p:sp>
      <p:sp>
        <p:nvSpPr>
          <p:cNvPr id="184" name="Shape 184"/>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85" name="Shape 185"/>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94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ps7-3-a-3.png</a:t>
            </a:r>
          </a:p>
        </p:txBody>
      </p:sp>
      <p:pic>
        <p:nvPicPr>
          <p:cNvPr id="2" name="Picture 1"/>
          <p:cNvPicPr>
            <a:picLocks noChangeAspect="1"/>
          </p:cNvPicPr>
          <p:nvPr/>
        </p:nvPicPr>
        <p:blipFill>
          <a:blip r:embed="rId3"/>
          <a:stretch>
            <a:fillRect/>
          </a:stretch>
        </p:blipFill>
        <p:spPr>
          <a:xfrm>
            <a:off x="1116622" y="1151792"/>
            <a:ext cx="5986585" cy="33674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1a: Template used for tracking</a:t>
            </a:r>
          </a:p>
        </p:txBody>
      </p:sp>
      <p:sp>
        <p:nvSpPr>
          <p:cNvPr id="48" name="Shape 48"/>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49" name="Shape 49"/>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Template image patch image </a:t>
            </a:r>
            <a:r>
              <a:rPr lang="en" b="1">
                <a:solidFill>
                  <a:schemeClr val="dk1"/>
                </a:solidFill>
                <a:latin typeface="Calibri"/>
                <a:ea typeface="Calibri"/>
                <a:cs typeface="Calibri"/>
                <a:sym typeface="Calibri"/>
              </a:rPr>
              <a:t>- ps7-1-a-1.png</a:t>
            </a:r>
          </a:p>
        </p:txBody>
      </p:sp>
      <p:pic>
        <p:nvPicPr>
          <p:cNvPr id="3" name="Picture 2"/>
          <p:cNvPicPr>
            <a:picLocks noChangeAspect="1"/>
          </p:cNvPicPr>
          <p:nvPr/>
        </p:nvPicPr>
        <p:blipFill>
          <a:blip r:embed="rId3"/>
          <a:stretch>
            <a:fillRect/>
          </a:stretch>
        </p:blipFill>
        <p:spPr>
          <a:xfrm>
            <a:off x="2807676" y="1354503"/>
            <a:ext cx="1887415" cy="23685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3a: Image frame 171 with overlaid visualizations</a:t>
            </a:r>
          </a:p>
        </p:txBody>
      </p:sp>
      <p:sp>
        <p:nvSpPr>
          <p:cNvPr id="192" name="Shape 192"/>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93" name="Shape 193"/>
          <p:cNvSpPr txBox="1"/>
          <p:nvPr/>
        </p:nvSpPr>
        <p:spPr>
          <a:xfrm>
            <a:off x="1200750" y="4440075"/>
            <a:ext cx="51600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171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ps7-3-a-4.png</a:t>
            </a:r>
          </a:p>
        </p:txBody>
      </p:sp>
      <p:pic>
        <p:nvPicPr>
          <p:cNvPr id="2" name="Picture 1"/>
          <p:cNvPicPr>
            <a:picLocks noChangeAspect="1"/>
          </p:cNvPicPr>
          <p:nvPr/>
        </p:nvPicPr>
        <p:blipFill>
          <a:blip r:embed="rId3"/>
          <a:stretch>
            <a:fillRect/>
          </a:stretch>
        </p:blipFill>
        <p:spPr>
          <a:xfrm>
            <a:off x="1134208" y="1117821"/>
            <a:ext cx="6080370" cy="342020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3b: Template used for tracking</a:t>
            </a:r>
          </a:p>
        </p:txBody>
      </p:sp>
      <p:sp>
        <p:nvSpPr>
          <p:cNvPr id="200" name="Shape 200"/>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01" name="Shape 201"/>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Template image patch image </a:t>
            </a:r>
            <a:r>
              <a:rPr lang="en" b="1">
                <a:solidFill>
                  <a:schemeClr val="dk1"/>
                </a:solidFill>
                <a:latin typeface="Calibri"/>
                <a:ea typeface="Calibri"/>
                <a:cs typeface="Calibri"/>
                <a:sym typeface="Calibri"/>
              </a:rPr>
              <a:t>- ps7-3-b-1.png</a:t>
            </a:r>
          </a:p>
        </p:txBody>
      </p:sp>
      <p:pic>
        <p:nvPicPr>
          <p:cNvPr id="2" name="Picture 1"/>
          <p:cNvPicPr>
            <a:picLocks noChangeAspect="1"/>
          </p:cNvPicPr>
          <p:nvPr/>
        </p:nvPicPr>
        <p:blipFill>
          <a:blip r:embed="rId3"/>
          <a:stretch>
            <a:fillRect/>
          </a:stretch>
        </p:blipFill>
        <p:spPr>
          <a:xfrm>
            <a:off x="2185377" y="1696452"/>
            <a:ext cx="1327150" cy="16065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3b: Image frame 22 with overlaid visualizations</a:t>
            </a:r>
            <a:r>
              <a:rPr lang="en" sz="1100" b="0">
                <a:latin typeface="Calibri"/>
                <a:ea typeface="Calibri"/>
                <a:cs typeface="Calibri"/>
                <a:sym typeface="Calibri"/>
              </a:rPr>
              <a:t> </a:t>
            </a:r>
          </a:p>
        </p:txBody>
      </p:sp>
      <p:sp>
        <p:nvSpPr>
          <p:cNvPr id="208" name="Shape 208"/>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09" name="Shape 209"/>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22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ps7-3-b-2.png</a:t>
            </a:r>
          </a:p>
        </p:txBody>
      </p:sp>
      <p:pic>
        <p:nvPicPr>
          <p:cNvPr id="2" name="Picture 1"/>
          <p:cNvPicPr>
            <a:picLocks noChangeAspect="1"/>
          </p:cNvPicPr>
          <p:nvPr/>
        </p:nvPicPr>
        <p:blipFill>
          <a:blip r:embed="rId3"/>
          <a:stretch>
            <a:fillRect/>
          </a:stretch>
        </p:blipFill>
        <p:spPr>
          <a:xfrm>
            <a:off x="1151792" y="1056275"/>
            <a:ext cx="6172023" cy="34717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3b: Image frame 50 with overlaid visualizations</a:t>
            </a:r>
            <a:r>
              <a:rPr lang="en" sz="1100" b="0">
                <a:latin typeface="Calibri"/>
                <a:ea typeface="Calibri"/>
                <a:cs typeface="Calibri"/>
                <a:sym typeface="Calibri"/>
              </a:rPr>
              <a:t> </a:t>
            </a:r>
          </a:p>
        </p:txBody>
      </p:sp>
      <p:sp>
        <p:nvSpPr>
          <p:cNvPr id="216" name="Shape 216"/>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17" name="Shape 217"/>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50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ps7-3-b-3.png</a:t>
            </a:r>
          </a:p>
        </p:txBody>
      </p:sp>
      <p:pic>
        <p:nvPicPr>
          <p:cNvPr id="2" name="Picture 1"/>
          <p:cNvPicPr>
            <a:picLocks noChangeAspect="1"/>
          </p:cNvPicPr>
          <p:nvPr/>
        </p:nvPicPr>
        <p:blipFill>
          <a:blip r:embed="rId3"/>
          <a:stretch>
            <a:fillRect/>
          </a:stretch>
        </p:blipFill>
        <p:spPr>
          <a:xfrm>
            <a:off x="1151793" y="1060671"/>
            <a:ext cx="6189783" cy="348175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3b: Image frame 160 with overlaid visualizations</a:t>
            </a:r>
          </a:p>
        </p:txBody>
      </p:sp>
      <p:sp>
        <p:nvSpPr>
          <p:cNvPr id="224" name="Shape 224"/>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25" name="Shape 225"/>
          <p:cNvSpPr txBox="1"/>
          <p:nvPr/>
        </p:nvSpPr>
        <p:spPr>
          <a:xfrm>
            <a:off x="1200750" y="4440075"/>
            <a:ext cx="51600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160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ps7-3-b-4.png</a:t>
            </a:r>
          </a:p>
        </p:txBody>
      </p:sp>
      <p:pic>
        <p:nvPicPr>
          <p:cNvPr id="2" name="Picture 1"/>
          <p:cNvPicPr>
            <a:picLocks noChangeAspect="1"/>
          </p:cNvPicPr>
          <p:nvPr/>
        </p:nvPicPr>
        <p:blipFill>
          <a:blip r:embed="rId3"/>
          <a:stretch>
            <a:fillRect/>
          </a:stretch>
        </p:blipFill>
        <p:spPr>
          <a:xfrm>
            <a:off x="1151790" y="1066552"/>
            <a:ext cx="6153753" cy="346148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smtClean="0"/>
              <a:t>4</a:t>
            </a:r>
            <a:r>
              <a:rPr lang="en-US" dirty="0" smtClean="0"/>
              <a:t>a</a:t>
            </a:r>
            <a:r>
              <a:rPr lang="en" dirty="0" smtClean="0"/>
              <a:t>: </a:t>
            </a:r>
            <a:r>
              <a:rPr lang="en" dirty="0"/>
              <a:t>Discussion Problems </a:t>
            </a:r>
          </a:p>
        </p:txBody>
      </p:sp>
      <p:sp>
        <p:nvSpPr>
          <p:cNvPr id="232" name="Shape 232"/>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330200" algn="just" rtl="0">
              <a:lnSpc>
                <a:spcPct val="115000"/>
              </a:lnSpc>
              <a:spcBef>
                <a:spcPts val="0"/>
              </a:spcBef>
              <a:buClr>
                <a:schemeClr val="dk1"/>
              </a:buClr>
              <a:buSzPct val="100000"/>
              <a:buFont typeface="Calibri"/>
            </a:pPr>
            <a:r>
              <a:rPr lang="en" sz="1600" dirty="0">
                <a:solidFill>
                  <a:schemeClr val="dk1"/>
                </a:solidFill>
                <a:latin typeface="Calibri"/>
                <a:ea typeface="Calibri"/>
                <a:cs typeface="Calibri"/>
                <a:sym typeface="Calibri"/>
              </a:rPr>
              <a:t>Using problem 1, experiment with different dimensions for the window image patch you are trying to track. Decrease the window size until the performance of the tracker degrades significantly. Try significantly larger windows than what worked in 1-a. What are the trade-offs of window size and what makes some image patches work better than others for tracking?  </a:t>
            </a:r>
            <a:r>
              <a:rPr lang="en" sz="1600" b="1" dirty="0">
                <a:solidFill>
                  <a:schemeClr val="dk1"/>
                </a:solidFill>
                <a:latin typeface="Calibri"/>
                <a:ea typeface="Calibri"/>
                <a:cs typeface="Calibri"/>
                <a:sym typeface="Calibri"/>
              </a:rPr>
              <a:t>Describe 2-3 advantages of larger window size and 2-3 advantages of smaller window </a:t>
            </a:r>
            <a:r>
              <a:rPr lang="en" sz="1600" b="1" dirty="0" smtClean="0">
                <a:solidFill>
                  <a:schemeClr val="dk1"/>
                </a:solidFill>
                <a:latin typeface="Calibri"/>
                <a:ea typeface="Calibri"/>
                <a:cs typeface="Calibri"/>
                <a:sym typeface="Calibri"/>
              </a:rPr>
              <a:t>size</a:t>
            </a:r>
            <a:endParaRPr lang="en-US" sz="1600" b="1" dirty="0" smtClean="0">
              <a:solidFill>
                <a:schemeClr val="dk1"/>
              </a:solidFill>
              <a:latin typeface="Calibri"/>
              <a:ea typeface="Calibri"/>
              <a:cs typeface="Calibri"/>
              <a:sym typeface="Calibri"/>
            </a:endParaRPr>
          </a:p>
          <a:p>
            <a:pPr marL="457200" lvl="0" indent="-330200" algn="just" rtl="0">
              <a:lnSpc>
                <a:spcPct val="115000"/>
              </a:lnSpc>
              <a:spcBef>
                <a:spcPts val="0"/>
              </a:spcBef>
              <a:buClr>
                <a:schemeClr val="dk1"/>
              </a:buClr>
              <a:buSzPct val="100000"/>
              <a:buFont typeface="Calibri"/>
            </a:pPr>
            <a:endParaRPr lang="en-US" sz="1600" dirty="0">
              <a:solidFill>
                <a:schemeClr val="dk1"/>
              </a:solidFill>
              <a:latin typeface="Calibri"/>
              <a:ea typeface="Calibri"/>
              <a:cs typeface="Calibri"/>
              <a:sym typeface="Calibri"/>
            </a:endParaRPr>
          </a:p>
          <a:p>
            <a:pPr marL="457200" lvl="0" indent="-330200" algn="just" rtl="0">
              <a:lnSpc>
                <a:spcPct val="115000"/>
              </a:lnSpc>
              <a:spcBef>
                <a:spcPts val="0"/>
              </a:spcBef>
              <a:buClr>
                <a:schemeClr val="dk1"/>
              </a:buClr>
              <a:buSzPct val="100000"/>
              <a:buFont typeface="Calibri"/>
            </a:pPr>
            <a:r>
              <a:rPr lang="en-US" sz="1600" dirty="0" smtClean="0">
                <a:solidFill>
                  <a:schemeClr val="dk1"/>
                </a:solidFill>
                <a:latin typeface="Calibri"/>
                <a:ea typeface="Calibri"/>
                <a:cs typeface="Calibri"/>
                <a:sym typeface="Calibri"/>
              </a:rPr>
              <a:t>Advantages of Large window size:</a:t>
            </a:r>
          </a:p>
          <a:p>
            <a:pPr marL="469900" lvl="0" indent="-342900" algn="just" rtl="0">
              <a:lnSpc>
                <a:spcPct val="115000"/>
              </a:lnSpc>
              <a:spcBef>
                <a:spcPts val="0"/>
              </a:spcBef>
              <a:buClr>
                <a:schemeClr val="dk1"/>
              </a:buClr>
              <a:buSzPct val="100000"/>
              <a:buFont typeface="Calibri"/>
              <a:buAutoNum type="arabicParenBoth"/>
            </a:pPr>
            <a:r>
              <a:rPr lang="en-US" sz="1600" dirty="0" smtClean="0">
                <a:solidFill>
                  <a:schemeClr val="dk1"/>
                </a:solidFill>
                <a:latin typeface="Calibri"/>
                <a:ea typeface="Calibri"/>
                <a:cs typeface="Calibri"/>
                <a:sym typeface="Calibri"/>
              </a:rPr>
              <a:t>Less chances of getting stuck at local maxima. Since there are more pixels in the patch, contribution of each pixel to the </a:t>
            </a:r>
            <a:r>
              <a:rPr lang="en-US" sz="1600" dirty="0" err="1" smtClean="0">
                <a:solidFill>
                  <a:schemeClr val="dk1"/>
                </a:solidFill>
                <a:latin typeface="Calibri"/>
                <a:ea typeface="Calibri"/>
                <a:cs typeface="Calibri"/>
                <a:sym typeface="Calibri"/>
              </a:rPr>
              <a:t>mse</a:t>
            </a:r>
            <a:r>
              <a:rPr lang="en-US" sz="1600" dirty="0" smtClean="0">
                <a:solidFill>
                  <a:schemeClr val="dk1"/>
                </a:solidFill>
                <a:latin typeface="Calibri"/>
                <a:ea typeface="Calibri"/>
                <a:cs typeface="Calibri"/>
                <a:sym typeface="Calibri"/>
              </a:rPr>
              <a:t> is pretty less</a:t>
            </a:r>
          </a:p>
          <a:p>
            <a:pPr marL="469900" lvl="0" indent="-342900" algn="just" rtl="0">
              <a:lnSpc>
                <a:spcPct val="115000"/>
              </a:lnSpc>
              <a:spcBef>
                <a:spcPts val="0"/>
              </a:spcBef>
              <a:buClr>
                <a:schemeClr val="dk1"/>
              </a:buClr>
              <a:buSzPct val="100000"/>
              <a:buFont typeface="Calibri"/>
              <a:buAutoNum type="arabicParenBoth"/>
            </a:pPr>
            <a:r>
              <a:rPr lang="en-US" sz="1600" dirty="0" smtClean="0">
                <a:solidFill>
                  <a:schemeClr val="dk1"/>
                </a:solidFill>
                <a:latin typeface="Calibri"/>
                <a:ea typeface="Calibri"/>
                <a:cs typeface="Calibri"/>
                <a:sym typeface="Calibri"/>
              </a:rPr>
              <a:t>More robust in case of noisy images / videos. Since the noise averages over a larger window size and contribution of each pixel to </a:t>
            </a:r>
            <a:r>
              <a:rPr lang="en-US" sz="1600" dirty="0" err="1" smtClean="0">
                <a:solidFill>
                  <a:schemeClr val="dk1"/>
                </a:solidFill>
                <a:latin typeface="Calibri"/>
                <a:ea typeface="Calibri"/>
                <a:cs typeface="Calibri"/>
                <a:sym typeface="Calibri"/>
              </a:rPr>
              <a:t>mse</a:t>
            </a:r>
            <a:r>
              <a:rPr lang="en-US" sz="1600" dirty="0" smtClean="0">
                <a:solidFill>
                  <a:schemeClr val="dk1"/>
                </a:solidFill>
                <a:latin typeface="Calibri"/>
                <a:ea typeface="Calibri"/>
                <a:cs typeface="Calibri"/>
                <a:sym typeface="Calibri"/>
              </a:rPr>
              <a:t> is less.</a:t>
            </a:r>
            <a:endParaRPr lang="en-US" sz="1600" dirty="0" smtClean="0">
              <a:solidFill>
                <a:schemeClr val="dk1"/>
              </a:solidFill>
              <a:latin typeface="Calibri"/>
              <a:ea typeface="Calibri"/>
              <a:cs typeface="Calibri"/>
              <a:sym typeface="Calibri"/>
            </a:endParaRPr>
          </a:p>
        </p:txBody>
      </p:sp>
      <p:sp>
        <p:nvSpPr>
          <p:cNvPr id="233" name="Shape 23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smtClean="0"/>
              <a:t>4</a:t>
            </a:r>
            <a:r>
              <a:rPr lang="en-US" dirty="0" smtClean="0"/>
              <a:t>a</a:t>
            </a:r>
            <a:r>
              <a:rPr lang="en" dirty="0" smtClean="0"/>
              <a:t>: </a:t>
            </a:r>
            <a:r>
              <a:rPr lang="en" dirty="0"/>
              <a:t>Discussion Problems </a:t>
            </a:r>
          </a:p>
        </p:txBody>
      </p:sp>
      <p:sp>
        <p:nvSpPr>
          <p:cNvPr id="233" name="Shape 23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pic>
        <p:nvPicPr>
          <p:cNvPr id="3" name="Picture 2"/>
          <p:cNvPicPr>
            <a:picLocks noChangeAspect="1"/>
          </p:cNvPicPr>
          <p:nvPr/>
        </p:nvPicPr>
        <p:blipFill>
          <a:blip r:embed="rId3"/>
          <a:stretch>
            <a:fillRect/>
          </a:stretch>
        </p:blipFill>
        <p:spPr>
          <a:xfrm>
            <a:off x="574431" y="976434"/>
            <a:ext cx="1667517" cy="1893327"/>
          </a:xfrm>
          <a:prstGeom prst="rect">
            <a:avLst/>
          </a:prstGeom>
        </p:spPr>
      </p:pic>
      <p:pic>
        <p:nvPicPr>
          <p:cNvPr id="4" name="Picture 3"/>
          <p:cNvPicPr>
            <a:picLocks noChangeAspect="1"/>
          </p:cNvPicPr>
          <p:nvPr/>
        </p:nvPicPr>
        <p:blipFill>
          <a:blip r:embed="rId4"/>
          <a:stretch>
            <a:fillRect/>
          </a:stretch>
        </p:blipFill>
        <p:spPr>
          <a:xfrm>
            <a:off x="2271259" y="976434"/>
            <a:ext cx="3382198" cy="1902486"/>
          </a:xfrm>
          <a:prstGeom prst="rect">
            <a:avLst/>
          </a:prstGeom>
        </p:spPr>
      </p:pic>
      <p:pic>
        <p:nvPicPr>
          <p:cNvPr id="5" name="Picture 4"/>
          <p:cNvPicPr>
            <a:picLocks noChangeAspect="1"/>
          </p:cNvPicPr>
          <p:nvPr/>
        </p:nvPicPr>
        <p:blipFill>
          <a:blip r:embed="rId5"/>
          <a:stretch>
            <a:fillRect/>
          </a:stretch>
        </p:blipFill>
        <p:spPr>
          <a:xfrm>
            <a:off x="574431" y="2869761"/>
            <a:ext cx="3751385" cy="2110154"/>
          </a:xfrm>
          <a:prstGeom prst="rect">
            <a:avLst/>
          </a:prstGeom>
        </p:spPr>
      </p:pic>
      <p:pic>
        <p:nvPicPr>
          <p:cNvPr id="6" name="Picture 5"/>
          <p:cNvPicPr>
            <a:picLocks noChangeAspect="1"/>
          </p:cNvPicPr>
          <p:nvPr/>
        </p:nvPicPr>
        <p:blipFill>
          <a:blip r:embed="rId6"/>
          <a:stretch>
            <a:fillRect/>
          </a:stretch>
        </p:blipFill>
        <p:spPr>
          <a:xfrm>
            <a:off x="4346335" y="2869761"/>
            <a:ext cx="3760173" cy="2115098"/>
          </a:xfrm>
          <a:prstGeom prst="rect">
            <a:avLst/>
          </a:prstGeom>
        </p:spPr>
      </p:pic>
    </p:spTree>
    <p:extLst>
      <p:ext uri="{BB962C8B-B14F-4D97-AF65-F5344CB8AC3E}">
        <p14:creationId xmlns:p14="http://schemas.microsoft.com/office/powerpoint/2010/main" val="49729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smtClean="0"/>
              <a:t>4</a:t>
            </a:r>
            <a:r>
              <a:rPr lang="en-US" dirty="0" smtClean="0"/>
              <a:t>a</a:t>
            </a:r>
            <a:r>
              <a:rPr lang="en" dirty="0" smtClean="0"/>
              <a:t>: </a:t>
            </a:r>
            <a:r>
              <a:rPr lang="en" dirty="0"/>
              <a:t>Discussion Problems </a:t>
            </a:r>
          </a:p>
        </p:txBody>
      </p:sp>
      <p:sp>
        <p:nvSpPr>
          <p:cNvPr id="232" name="Shape 232"/>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330200" algn="just" rtl="0">
              <a:lnSpc>
                <a:spcPct val="115000"/>
              </a:lnSpc>
              <a:spcBef>
                <a:spcPts val="0"/>
              </a:spcBef>
              <a:buClr>
                <a:schemeClr val="dk1"/>
              </a:buClr>
              <a:buSzPct val="100000"/>
              <a:buFont typeface="Calibri"/>
            </a:pPr>
            <a:r>
              <a:rPr lang="en-US" sz="1600" dirty="0" smtClean="0">
                <a:solidFill>
                  <a:schemeClr val="dk1"/>
                </a:solidFill>
                <a:latin typeface="Calibri"/>
                <a:ea typeface="Calibri"/>
                <a:cs typeface="Calibri"/>
                <a:sym typeface="Calibri"/>
              </a:rPr>
              <a:t>Advantages of Small window size:</a:t>
            </a:r>
          </a:p>
          <a:p>
            <a:pPr marL="469900" lvl="0" indent="-342900" algn="just" rtl="0">
              <a:lnSpc>
                <a:spcPct val="115000"/>
              </a:lnSpc>
              <a:spcBef>
                <a:spcPts val="0"/>
              </a:spcBef>
              <a:buClr>
                <a:schemeClr val="dk1"/>
              </a:buClr>
              <a:buSzPct val="100000"/>
              <a:buFont typeface="Calibri"/>
              <a:buAutoNum type="arabicParenBoth"/>
            </a:pPr>
            <a:r>
              <a:rPr lang="en-US" sz="1600" dirty="0" smtClean="0">
                <a:solidFill>
                  <a:schemeClr val="dk1"/>
                </a:solidFill>
                <a:latin typeface="Calibri"/>
                <a:ea typeface="Calibri"/>
                <a:cs typeface="Calibri"/>
                <a:sym typeface="Calibri"/>
              </a:rPr>
              <a:t>Each image pixel has high contribution to </a:t>
            </a:r>
            <a:r>
              <a:rPr lang="en-US" sz="1600" dirty="0" err="1" smtClean="0">
                <a:solidFill>
                  <a:schemeClr val="dk1"/>
                </a:solidFill>
                <a:latin typeface="Calibri"/>
                <a:ea typeface="Calibri"/>
                <a:cs typeface="Calibri"/>
                <a:sym typeface="Calibri"/>
              </a:rPr>
              <a:t>mse</a:t>
            </a:r>
            <a:r>
              <a:rPr lang="en-US" sz="1600" dirty="0" smtClean="0">
                <a:solidFill>
                  <a:schemeClr val="dk1"/>
                </a:solidFill>
                <a:latin typeface="Calibri"/>
                <a:ea typeface="Calibri"/>
                <a:cs typeface="Calibri"/>
                <a:sym typeface="Calibri"/>
              </a:rPr>
              <a:t>, so small window is suitable for an image with no noise and easily distinguishable tracking object from the background so that small window is good enough </a:t>
            </a:r>
          </a:p>
          <a:p>
            <a:pPr marL="469900" lvl="0" indent="-342900" algn="just" rtl="0">
              <a:lnSpc>
                <a:spcPct val="115000"/>
              </a:lnSpc>
              <a:spcBef>
                <a:spcPts val="0"/>
              </a:spcBef>
              <a:buClr>
                <a:schemeClr val="dk1"/>
              </a:buClr>
              <a:buSzPct val="100000"/>
              <a:buFont typeface="Calibri"/>
              <a:buAutoNum type="arabicParenBoth"/>
            </a:pPr>
            <a:r>
              <a:rPr lang="en-US" sz="1600" dirty="0" smtClean="0">
                <a:solidFill>
                  <a:schemeClr val="dk1"/>
                </a:solidFill>
                <a:latin typeface="Calibri"/>
                <a:ea typeface="Calibri"/>
                <a:cs typeface="Calibri"/>
                <a:sym typeface="Calibri"/>
              </a:rPr>
              <a:t>Since the window size is small, the amount of computation per frame is very less, leading to smaller run times</a:t>
            </a:r>
          </a:p>
        </p:txBody>
      </p:sp>
      <p:sp>
        <p:nvSpPr>
          <p:cNvPr id="233" name="Shape 23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extLst>
      <p:ext uri="{BB962C8B-B14F-4D97-AF65-F5344CB8AC3E}">
        <p14:creationId xmlns:p14="http://schemas.microsoft.com/office/powerpoint/2010/main" val="1441599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smtClean="0"/>
              <a:t>4</a:t>
            </a:r>
            <a:r>
              <a:rPr lang="en-US" dirty="0" smtClean="0"/>
              <a:t>a</a:t>
            </a:r>
            <a:r>
              <a:rPr lang="en" dirty="0" smtClean="0"/>
              <a:t>: </a:t>
            </a:r>
            <a:r>
              <a:rPr lang="en" dirty="0"/>
              <a:t>Discussion Problems </a:t>
            </a:r>
          </a:p>
        </p:txBody>
      </p:sp>
      <p:sp>
        <p:nvSpPr>
          <p:cNvPr id="233" name="Shape 23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pic>
        <p:nvPicPr>
          <p:cNvPr id="2" name="Picture 1"/>
          <p:cNvPicPr>
            <a:picLocks noChangeAspect="1"/>
          </p:cNvPicPr>
          <p:nvPr/>
        </p:nvPicPr>
        <p:blipFill>
          <a:blip r:embed="rId3"/>
          <a:stretch>
            <a:fillRect/>
          </a:stretch>
        </p:blipFill>
        <p:spPr>
          <a:xfrm>
            <a:off x="574431" y="976434"/>
            <a:ext cx="700454" cy="953396"/>
          </a:xfrm>
          <a:prstGeom prst="rect">
            <a:avLst/>
          </a:prstGeom>
        </p:spPr>
      </p:pic>
      <p:pic>
        <p:nvPicPr>
          <p:cNvPr id="7" name="Picture 6"/>
          <p:cNvPicPr>
            <a:picLocks noChangeAspect="1"/>
          </p:cNvPicPr>
          <p:nvPr/>
        </p:nvPicPr>
        <p:blipFill>
          <a:blip r:embed="rId4"/>
          <a:stretch>
            <a:fillRect/>
          </a:stretch>
        </p:blipFill>
        <p:spPr>
          <a:xfrm>
            <a:off x="2101362" y="976403"/>
            <a:ext cx="3354448" cy="1886877"/>
          </a:xfrm>
          <a:prstGeom prst="rect">
            <a:avLst/>
          </a:prstGeom>
        </p:spPr>
      </p:pic>
      <p:pic>
        <p:nvPicPr>
          <p:cNvPr id="8" name="Picture 7"/>
          <p:cNvPicPr>
            <a:picLocks noChangeAspect="1"/>
          </p:cNvPicPr>
          <p:nvPr/>
        </p:nvPicPr>
        <p:blipFill>
          <a:blip r:embed="rId5"/>
          <a:stretch>
            <a:fillRect/>
          </a:stretch>
        </p:blipFill>
        <p:spPr>
          <a:xfrm>
            <a:off x="574431" y="2869761"/>
            <a:ext cx="3771904" cy="2121696"/>
          </a:xfrm>
          <a:prstGeom prst="rect">
            <a:avLst/>
          </a:prstGeom>
        </p:spPr>
      </p:pic>
      <p:pic>
        <p:nvPicPr>
          <p:cNvPr id="9" name="Picture 8"/>
          <p:cNvPicPr>
            <a:picLocks noChangeAspect="1"/>
          </p:cNvPicPr>
          <p:nvPr/>
        </p:nvPicPr>
        <p:blipFill>
          <a:blip r:embed="rId6"/>
          <a:stretch>
            <a:fillRect/>
          </a:stretch>
        </p:blipFill>
        <p:spPr>
          <a:xfrm>
            <a:off x="4346335" y="2863279"/>
            <a:ext cx="3783426" cy="2128177"/>
          </a:xfrm>
          <a:prstGeom prst="rect">
            <a:avLst/>
          </a:prstGeom>
        </p:spPr>
      </p:pic>
    </p:spTree>
    <p:extLst>
      <p:ext uri="{BB962C8B-B14F-4D97-AF65-F5344CB8AC3E}">
        <p14:creationId xmlns:p14="http://schemas.microsoft.com/office/powerpoint/2010/main" val="690500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smtClean="0"/>
              <a:t>4</a:t>
            </a:r>
            <a:r>
              <a:rPr lang="en-US" dirty="0" smtClean="0"/>
              <a:t>b</a:t>
            </a:r>
            <a:r>
              <a:rPr lang="en" dirty="0" smtClean="0"/>
              <a:t>: </a:t>
            </a:r>
            <a:r>
              <a:rPr lang="en" dirty="0"/>
              <a:t>Discussion Problems </a:t>
            </a:r>
          </a:p>
        </p:txBody>
      </p:sp>
      <p:sp>
        <p:nvSpPr>
          <p:cNvPr id="232" name="Shape 232"/>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330200" algn="just" rtl="0">
              <a:lnSpc>
                <a:spcPct val="115000"/>
              </a:lnSpc>
              <a:spcBef>
                <a:spcPts val="0"/>
              </a:spcBef>
              <a:buClr>
                <a:schemeClr val="dk1"/>
              </a:buClr>
              <a:buSzPct val="100000"/>
              <a:buFont typeface="Calibri"/>
            </a:pPr>
            <a:r>
              <a:rPr lang="en" sz="1600" dirty="0" smtClean="0">
                <a:solidFill>
                  <a:schemeClr val="dk1"/>
                </a:solidFill>
                <a:latin typeface="Calibri"/>
                <a:ea typeface="Calibri"/>
                <a:cs typeface="Calibri"/>
                <a:sym typeface="Calibri"/>
              </a:rPr>
              <a:t>Using </a:t>
            </a:r>
            <a:r>
              <a:rPr lang="en" sz="1600" dirty="0">
                <a:solidFill>
                  <a:schemeClr val="dk1"/>
                </a:solidFill>
                <a:latin typeface="Calibri"/>
                <a:ea typeface="Calibri"/>
                <a:cs typeface="Calibri"/>
                <a:sym typeface="Calibri"/>
              </a:rPr>
              <a:t>problem 1, Adjust the </a:t>
            </a:r>
            <a:r>
              <a:rPr lang="en" sz="1600" dirty="0" err="1">
                <a:solidFill>
                  <a:schemeClr val="dk1"/>
                </a:solidFill>
                <a:latin typeface="Calibri"/>
                <a:ea typeface="Calibri"/>
                <a:cs typeface="Calibri"/>
                <a:sym typeface="Calibri"/>
              </a:rPr>
              <a:t>σ</a:t>
            </a:r>
            <a:r>
              <a:rPr lang="en" sz="1600" baseline="-25000" dirty="0" err="1">
                <a:solidFill>
                  <a:schemeClr val="dk1"/>
                </a:solidFill>
                <a:latin typeface="Calibri"/>
                <a:ea typeface="Calibri"/>
                <a:cs typeface="Calibri"/>
                <a:sym typeface="Calibri"/>
              </a:rPr>
              <a:t>MSE</a:t>
            </a:r>
            <a:r>
              <a:rPr lang="en" sz="1600" dirty="0">
                <a:solidFill>
                  <a:schemeClr val="dk1"/>
                </a:solidFill>
                <a:latin typeface="Calibri"/>
                <a:ea typeface="Calibri"/>
                <a:cs typeface="Calibri"/>
                <a:sym typeface="Calibri"/>
              </a:rPr>
              <a:t> parameter to higher and lower values and run the tracker.  </a:t>
            </a:r>
            <a:r>
              <a:rPr lang="en" sz="1600" b="1" dirty="0">
                <a:solidFill>
                  <a:schemeClr val="dk1"/>
                </a:solidFill>
                <a:latin typeface="Calibri"/>
                <a:ea typeface="Calibri"/>
                <a:cs typeface="Calibri"/>
                <a:sym typeface="Calibri"/>
              </a:rPr>
              <a:t>Discuss how changing </a:t>
            </a:r>
            <a:r>
              <a:rPr lang="en" sz="1600" b="1" dirty="0" err="1">
                <a:solidFill>
                  <a:schemeClr val="dk1"/>
                </a:solidFill>
                <a:latin typeface="Calibri"/>
                <a:ea typeface="Calibri"/>
                <a:cs typeface="Calibri"/>
                <a:sym typeface="Calibri"/>
              </a:rPr>
              <a:t>σ</a:t>
            </a:r>
            <a:r>
              <a:rPr lang="en" sz="1600" b="1" baseline="-25000" dirty="0" err="1">
                <a:solidFill>
                  <a:schemeClr val="dk1"/>
                </a:solidFill>
                <a:latin typeface="Calibri"/>
                <a:ea typeface="Calibri"/>
                <a:cs typeface="Calibri"/>
                <a:sym typeface="Calibri"/>
              </a:rPr>
              <a:t>MSE</a:t>
            </a:r>
            <a:r>
              <a:rPr lang="en" sz="1600" b="1" dirty="0">
                <a:solidFill>
                  <a:schemeClr val="dk1"/>
                </a:solidFill>
                <a:latin typeface="Calibri"/>
                <a:ea typeface="Calibri"/>
                <a:cs typeface="Calibri"/>
                <a:sym typeface="Calibri"/>
              </a:rPr>
              <a:t> parameter alters the results and attempt to explain why.</a:t>
            </a:r>
          </a:p>
          <a:p>
            <a:pPr marL="457200" lvl="0" indent="-298450" algn="just" rtl="0">
              <a:lnSpc>
                <a:spcPct val="115000"/>
              </a:lnSpc>
              <a:spcBef>
                <a:spcPts val="0"/>
              </a:spcBef>
              <a:buClr>
                <a:schemeClr val="dk1"/>
              </a:buClr>
              <a:buSzPct val="68750"/>
              <a:buFont typeface="Calibri"/>
            </a:pPr>
            <a:endParaRPr lang="en-US" sz="1600" dirty="0" smtClean="0">
              <a:solidFill>
                <a:schemeClr val="dk1"/>
              </a:solidFill>
              <a:latin typeface="Calibri"/>
              <a:ea typeface="Calibri"/>
              <a:cs typeface="Calibri"/>
              <a:sym typeface="Calibri"/>
            </a:endParaRPr>
          </a:p>
          <a:p>
            <a:pPr marL="457200" lvl="0" indent="-298450" algn="just">
              <a:lnSpc>
                <a:spcPct val="115000"/>
              </a:lnSpc>
              <a:buClr>
                <a:schemeClr val="dk1"/>
              </a:buClr>
              <a:buSzPct val="68750"/>
              <a:buFont typeface="Calibri"/>
            </a:pPr>
            <a:r>
              <a:rPr lang="en-US" sz="1600" dirty="0" smtClean="0">
                <a:solidFill>
                  <a:schemeClr val="dk1"/>
                </a:solidFill>
                <a:latin typeface="Calibri"/>
                <a:ea typeface="Calibri"/>
                <a:cs typeface="Calibri"/>
                <a:sym typeface="Calibri"/>
              </a:rPr>
              <a:t>Higher </a:t>
            </a:r>
            <a:r>
              <a:rPr lang="en" sz="1600" dirty="0" err="1" smtClean="0">
                <a:solidFill>
                  <a:schemeClr val="dk1"/>
                </a:solidFill>
                <a:latin typeface="Calibri"/>
                <a:ea typeface="Calibri"/>
                <a:cs typeface="Calibri"/>
                <a:sym typeface="Calibri"/>
              </a:rPr>
              <a:t>σ</a:t>
            </a:r>
            <a:r>
              <a:rPr lang="en" sz="1600" baseline="-25000" dirty="0" err="1" smtClean="0">
                <a:solidFill>
                  <a:schemeClr val="dk1"/>
                </a:solidFill>
                <a:latin typeface="Calibri"/>
                <a:ea typeface="Calibri"/>
                <a:cs typeface="Calibri"/>
                <a:sym typeface="Calibri"/>
              </a:rPr>
              <a:t>MSE</a:t>
            </a:r>
            <a:r>
              <a:rPr lang="en" sz="1600" baseline="-25000"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increases variance of weight distribution of the particles which leads them to be little spread out from one another. This can cause tracking to latch on to some other object in the frame which is somewhat similar to the object we are tracking</a:t>
            </a:r>
            <a:endParaRPr lang="en-US" sz="1600" dirty="0">
              <a:solidFill>
                <a:schemeClr val="dk1"/>
              </a:solidFill>
              <a:latin typeface="Calibri"/>
              <a:ea typeface="Calibri"/>
              <a:cs typeface="Calibri"/>
              <a:sym typeface="Calibri"/>
            </a:endParaRPr>
          </a:p>
        </p:txBody>
      </p:sp>
      <p:sp>
        <p:nvSpPr>
          <p:cNvPr id="233" name="Shape 23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extLst>
      <p:ext uri="{BB962C8B-B14F-4D97-AF65-F5344CB8AC3E}">
        <p14:creationId xmlns:p14="http://schemas.microsoft.com/office/powerpoint/2010/main" val="1563359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1a: Image frame 28 with overlaid visualizations</a:t>
            </a:r>
            <a:r>
              <a:rPr lang="en" sz="1100" b="0">
                <a:latin typeface="Calibri"/>
                <a:ea typeface="Calibri"/>
                <a:cs typeface="Calibri"/>
                <a:sym typeface="Calibri"/>
              </a:rPr>
              <a:t> </a:t>
            </a:r>
          </a:p>
        </p:txBody>
      </p:sp>
      <p:sp>
        <p:nvSpPr>
          <p:cNvPr id="56" name="Shape 56"/>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57" name="Shape 57"/>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28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ps7-1-a-2.png</a:t>
            </a:r>
          </a:p>
        </p:txBody>
      </p:sp>
      <p:pic>
        <p:nvPicPr>
          <p:cNvPr id="3" name="Picture 2"/>
          <p:cNvPicPr>
            <a:picLocks noChangeAspect="1"/>
          </p:cNvPicPr>
          <p:nvPr/>
        </p:nvPicPr>
        <p:blipFill>
          <a:blip r:embed="rId3"/>
          <a:stretch>
            <a:fillRect/>
          </a:stretch>
        </p:blipFill>
        <p:spPr>
          <a:xfrm>
            <a:off x="1116625" y="1156148"/>
            <a:ext cx="5838092" cy="328392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smtClean="0"/>
              <a:t>4</a:t>
            </a:r>
            <a:r>
              <a:rPr lang="en-US" dirty="0" smtClean="0"/>
              <a:t>b</a:t>
            </a:r>
            <a:r>
              <a:rPr lang="en" dirty="0" smtClean="0"/>
              <a:t>: </a:t>
            </a:r>
            <a:r>
              <a:rPr lang="en" dirty="0"/>
              <a:t>Discussion Problems </a:t>
            </a:r>
          </a:p>
        </p:txBody>
      </p:sp>
      <p:sp>
        <p:nvSpPr>
          <p:cNvPr id="232" name="Shape 232"/>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298450" algn="just">
              <a:lnSpc>
                <a:spcPct val="115000"/>
              </a:lnSpc>
              <a:buClr>
                <a:schemeClr val="dk1"/>
              </a:buClr>
              <a:buSzPct val="68750"/>
              <a:buFont typeface="Calibri"/>
            </a:pPr>
            <a:r>
              <a:rPr lang="en-US" sz="1600" dirty="0" smtClean="0">
                <a:solidFill>
                  <a:schemeClr val="dk1"/>
                </a:solidFill>
                <a:latin typeface="Calibri"/>
                <a:ea typeface="Calibri"/>
                <a:cs typeface="Calibri"/>
                <a:sym typeface="Calibri"/>
              </a:rPr>
              <a:t>Higher </a:t>
            </a:r>
            <a:r>
              <a:rPr lang="en" sz="1600" dirty="0" err="1" smtClean="0">
                <a:solidFill>
                  <a:schemeClr val="dk1"/>
                </a:solidFill>
                <a:latin typeface="Calibri"/>
                <a:ea typeface="Calibri"/>
                <a:cs typeface="Calibri"/>
                <a:sym typeface="Calibri"/>
              </a:rPr>
              <a:t>σ</a:t>
            </a:r>
            <a:r>
              <a:rPr lang="en" sz="1600" baseline="-25000" dirty="0" err="1" smtClean="0">
                <a:solidFill>
                  <a:schemeClr val="dk1"/>
                </a:solidFill>
                <a:latin typeface="Calibri"/>
                <a:ea typeface="Calibri"/>
                <a:cs typeface="Calibri"/>
                <a:sym typeface="Calibri"/>
              </a:rPr>
              <a:t>MSE</a:t>
            </a:r>
            <a:r>
              <a:rPr lang="en" sz="1600" baseline="-25000"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used for tracking</a:t>
            </a:r>
            <a:endParaRPr lang="en-US" sz="1600" dirty="0">
              <a:solidFill>
                <a:schemeClr val="dk1"/>
              </a:solidFill>
              <a:latin typeface="Calibri"/>
              <a:ea typeface="Calibri"/>
              <a:cs typeface="Calibri"/>
              <a:sym typeface="Calibri"/>
            </a:endParaRPr>
          </a:p>
        </p:txBody>
      </p:sp>
      <p:sp>
        <p:nvSpPr>
          <p:cNvPr id="233" name="Shape 23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pic>
        <p:nvPicPr>
          <p:cNvPr id="2" name="Picture 1"/>
          <p:cNvPicPr>
            <a:picLocks noChangeAspect="1"/>
          </p:cNvPicPr>
          <p:nvPr/>
        </p:nvPicPr>
        <p:blipFill>
          <a:blip r:embed="rId3"/>
          <a:stretch>
            <a:fillRect/>
          </a:stretch>
        </p:blipFill>
        <p:spPr>
          <a:xfrm>
            <a:off x="720969" y="1559541"/>
            <a:ext cx="5984550" cy="3366309"/>
          </a:xfrm>
          <a:prstGeom prst="rect">
            <a:avLst/>
          </a:prstGeom>
        </p:spPr>
      </p:pic>
    </p:spTree>
    <p:extLst>
      <p:ext uri="{BB962C8B-B14F-4D97-AF65-F5344CB8AC3E}">
        <p14:creationId xmlns:p14="http://schemas.microsoft.com/office/powerpoint/2010/main" val="1551986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smtClean="0"/>
              <a:t>4</a:t>
            </a:r>
            <a:r>
              <a:rPr lang="en-US" dirty="0" smtClean="0"/>
              <a:t>b</a:t>
            </a:r>
            <a:r>
              <a:rPr lang="en" dirty="0" smtClean="0"/>
              <a:t>: </a:t>
            </a:r>
            <a:r>
              <a:rPr lang="en" dirty="0"/>
              <a:t>Discussion Problems </a:t>
            </a:r>
          </a:p>
        </p:txBody>
      </p:sp>
      <p:sp>
        <p:nvSpPr>
          <p:cNvPr id="232" name="Shape 232"/>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330200" algn="just" rtl="0">
              <a:lnSpc>
                <a:spcPct val="115000"/>
              </a:lnSpc>
              <a:spcBef>
                <a:spcPts val="0"/>
              </a:spcBef>
              <a:buClr>
                <a:schemeClr val="dk1"/>
              </a:buClr>
              <a:buSzPct val="100000"/>
              <a:buFont typeface="Calibri"/>
            </a:pPr>
            <a:r>
              <a:rPr lang="en" sz="1600" dirty="0" smtClean="0">
                <a:solidFill>
                  <a:schemeClr val="dk1"/>
                </a:solidFill>
                <a:latin typeface="Calibri"/>
                <a:ea typeface="Calibri"/>
                <a:cs typeface="Calibri"/>
                <a:sym typeface="Calibri"/>
              </a:rPr>
              <a:t>Using </a:t>
            </a:r>
            <a:r>
              <a:rPr lang="en" sz="1600" dirty="0">
                <a:solidFill>
                  <a:schemeClr val="dk1"/>
                </a:solidFill>
                <a:latin typeface="Calibri"/>
                <a:ea typeface="Calibri"/>
                <a:cs typeface="Calibri"/>
                <a:sym typeface="Calibri"/>
              </a:rPr>
              <a:t>problem 1, Adjust the </a:t>
            </a:r>
            <a:r>
              <a:rPr lang="en" sz="1600" dirty="0" err="1">
                <a:solidFill>
                  <a:schemeClr val="dk1"/>
                </a:solidFill>
                <a:latin typeface="Calibri"/>
                <a:ea typeface="Calibri"/>
                <a:cs typeface="Calibri"/>
                <a:sym typeface="Calibri"/>
              </a:rPr>
              <a:t>σ</a:t>
            </a:r>
            <a:r>
              <a:rPr lang="en" sz="1600" baseline="-25000" dirty="0" err="1">
                <a:solidFill>
                  <a:schemeClr val="dk1"/>
                </a:solidFill>
                <a:latin typeface="Calibri"/>
                <a:ea typeface="Calibri"/>
                <a:cs typeface="Calibri"/>
                <a:sym typeface="Calibri"/>
              </a:rPr>
              <a:t>MSE</a:t>
            </a:r>
            <a:r>
              <a:rPr lang="en" sz="1600" dirty="0">
                <a:solidFill>
                  <a:schemeClr val="dk1"/>
                </a:solidFill>
                <a:latin typeface="Calibri"/>
                <a:ea typeface="Calibri"/>
                <a:cs typeface="Calibri"/>
                <a:sym typeface="Calibri"/>
              </a:rPr>
              <a:t> parameter to higher and lower values and run the tracker.  </a:t>
            </a:r>
            <a:r>
              <a:rPr lang="en" sz="1600" b="1" dirty="0">
                <a:solidFill>
                  <a:schemeClr val="dk1"/>
                </a:solidFill>
                <a:latin typeface="Calibri"/>
                <a:ea typeface="Calibri"/>
                <a:cs typeface="Calibri"/>
                <a:sym typeface="Calibri"/>
              </a:rPr>
              <a:t>Discuss how changing </a:t>
            </a:r>
            <a:r>
              <a:rPr lang="en" sz="1600" b="1" dirty="0" err="1">
                <a:solidFill>
                  <a:schemeClr val="dk1"/>
                </a:solidFill>
                <a:latin typeface="Calibri"/>
                <a:ea typeface="Calibri"/>
                <a:cs typeface="Calibri"/>
                <a:sym typeface="Calibri"/>
              </a:rPr>
              <a:t>σ</a:t>
            </a:r>
            <a:r>
              <a:rPr lang="en" sz="1600" b="1" baseline="-25000" dirty="0" err="1">
                <a:solidFill>
                  <a:schemeClr val="dk1"/>
                </a:solidFill>
                <a:latin typeface="Calibri"/>
                <a:ea typeface="Calibri"/>
                <a:cs typeface="Calibri"/>
                <a:sym typeface="Calibri"/>
              </a:rPr>
              <a:t>MSE</a:t>
            </a:r>
            <a:r>
              <a:rPr lang="en" sz="1600" b="1" dirty="0">
                <a:solidFill>
                  <a:schemeClr val="dk1"/>
                </a:solidFill>
                <a:latin typeface="Calibri"/>
                <a:ea typeface="Calibri"/>
                <a:cs typeface="Calibri"/>
                <a:sym typeface="Calibri"/>
              </a:rPr>
              <a:t> parameter alters the results and attempt to explain why.</a:t>
            </a:r>
          </a:p>
          <a:p>
            <a:pPr marL="457200" lvl="0" indent="-298450" algn="just" rtl="0">
              <a:lnSpc>
                <a:spcPct val="115000"/>
              </a:lnSpc>
              <a:spcBef>
                <a:spcPts val="0"/>
              </a:spcBef>
              <a:buClr>
                <a:schemeClr val="dk1"/>
              </a:buClr>
              <a:buSzPct val="68750"/>
              <a:buFont typeface="Calibri"/>
            </a:pPr>
            <a:endParaRPr lang="en-US" sz="1600" dirty="0" smtClean="0">
              <a:solidFill>
                <a:schemeClr val="dk1"/>
              </a:solidFill>
              <a:latin typeface="Calibri"/>
              <a:ea typeface="Calibri"/>
              <a:cs typeface="Calibri"/>
              <a:sym typeface="Calibri"/>
            </a:endParaRPr>
          </a:p>
          <a:p>
            <a:pPr marL="457200" lvl="0" indent="-298450" algn="just">
              <a:lnSpc>
                <a:spcPct val="115000"/>
              </a:lnSpc>
              <a:buClr>
                <a:schemeClr val="dk1"/>
              </a:buClr>
              <a:buSzPct val="68750"/>
              <a:buFont typeface="Calibri"/>
            </a:pPr>
            <a:r>
              <a:rPr lang="en-US" sz="1600" dirty="0" smtClean="0">
                <a:solidFill>
                  <a:schemeClr val="dk1"/>
                </a:solidFill>
                <a:latin typeface="Calibri"/>
                <a:ea typeface="Calibri"/>
                <a:cs typeface="Calibri"/>
                <a:sym typeface="Calibri"/>
              </a:rPr>
              <a:t>Lower </a:t>
            </a:r>
            <a:r>
              <a:rPr lang="en" sz="1600" dirty="0" err="1" smtClean="0">
                <a:solidFill>
                  <a:schemeClr val="dk1"/>
                </a:solidFill>
                <a:latin typeface="Calibri"/>
                <a:ea typeface="Calibri"/>
                <a:cs typeface="Calibri"/>
                <a:sym typeface="Calibri"/>
              </a:rPr>
              <a:t>σ</a:t>
            </a:r>
            <a:r>
              <a:rPr lang="en" sz="1600" baseline="-25000" dirty="0" err="1" smtClean="0">
                <a:solidFill>
                  <a:schemeClr val="dk1"/>
                </a:solidFill>
                <a:latin typeface="Calibri"/>
                <a:ea typeface="Calibri"/>
                <a:cs typeface="Calibri"/>
                <a:sym typeface="Calibri"/>
              </a:rPr>
              <a:t>MSE</a:t>
            </a:r>
            <a:r>
              <a:rPr lang="en" sz="1600" baseline="-25000"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decreases variance of weight distribution of the particles which leads them to be concentrated in a small area. This can cause tracking to be stuck at local maxima sometimes and not been able to recover from that because of particles concentrated over a small area and cannot explore the frame much.</a:t>
            </a:r>
            <a:endParaRPr lang="en-US" sz="1600" dirty="0">
              <a:solidFill>
                <a:schemeClr val="dk1"/>
              </a:solidFill>
              <a:latin typeface="Calibri"/>
              <a:ea typeface="Calibri"/>
              <a:cs typeface="Calibri"/>
              <a:sym typeface="Calibri"/>
            </a:endParaRPr>
          </a:p>
        </p:txBody>
      </p:sp>
      <p:sp>
        <p:nvSpPr>
          <p:cNvPr id="233" name="Shape 23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extLst>
      <p:ext uri="{BB962C8B-B14F-4D97-AF65-F5344CB8AC3E}">
        <p14:creationId xmlns:p14="http://schemas.microsoft.com/office/powerpoint/2010/main" val="1626817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smtClean="0"/>
              <a:t>4</a:t>
            </a:r>
            <a:r>
              <a:rPr lang="en-US" dirty="0" smtClean="0"/>
              <a:t>b</a:t>
            </a:r>
            <a:r>
              <a:rPr lang="en" dirty="0" smtClean="0"/>
              <a:t>: </a:t>
            </a:r>
            <a:r>
              <a:rPr lang="en" dirty="0"/>
              <a:t>Discussion Problems </a:t>
            </a:r>
          </a:p>
        </p:txBody>
      </p:sp>
      <p:sp>
        <p:nvSpPr>
          <p:cNvPr id="232" name="Shape 232"/>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298450" algn="just">
              <a:lnSpc>
                <a:spcPct val="115000"/>
              </a:lnSpc>
              <a:buClr>
                <a:schemeClr val="dk1"/>
              </a:buClr>
              <a:buSzPct val="68750"/>
              <a:buFont typeface="Calibri"/>
            </a:pPr>
            <a:r>
              <a:rPr lang="en-US" sz="1600" dirty="0" smtClean="0">
                <a:solidFill>
                  <a:schemeClr val="dk1"/>
                </a:solidFill>
                <a:latin typeface="Calibri"/>
                <a:ea typeface="Calibri"/>
                <a:cs typeface="Calibri"/>
                <a:sym typeface="Calibri"/>
              </a:rPr>
              <a:t>Lower </a:t>
            </a:r>
            <a:r>
              <a:rPr lang="en" sz="1600" dirty="0" err="1" smtClean="0">
                <a:solidFill>
                  <a:schemeClr val="dk1"/>
                </a:solidFill>
                <a:latin typeface="Calibri"/>
                <a:ea typeface="Calibri"/>
                <a:cs typeface="Calibri"/>
                <a:sym typeface="Calibri"/>
              </a:rPr>
              <a:t>σ</a:t>
            </a:r>
            <a:r>
              <a:rPr lang="en" sz="1600" baseline="-25000" dirty="0" err="1" smtClean="0">
                <a:solidFill>
                  <a:schemeClr val="dk1"/>
                </a:solidFill>
                <a:latin typeface="Calibri"/>
                <a:ea typeface="Calibri"/>
                <a:cs typeface="Calibri"/>
                <a:sym typeface="Calibri"/>
              </a:rPr>
              <a:t>MSE</a:t>
            </a:r>
            <a:r>
              <a:rPr lang="en" sz="1600" baseline="-25000"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used for tracking</a:t>
            </a:r>
            <a:endParaRPr lang="en-US" sz="1600" dirty="0">
              <a:solidFill>
                <a:schemeClr val="dk1"/>
              </a:solidFill>
              <a:latin typeface="Calibri"/>
              <a:ea typeface="Calibri"/>
              <a:cs typeface="Calibri"/>
              <a:sym typeface="Calibri"/>
            </a:endParaRPr>
          </a:p>
        </p:txBody>
      </p:sp>
      <p:sp>
        <p:nvSpPr>
          <p:cNvPr id="233" name="Shape 23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pic>
        <p:nvPicPr>
          <p:cNvPr id="3" name="Picture 2"/>
          <p:cNvPicPr>
            <a:picLocks noChangeAspect="1"/>
          </p:cNvPicPr>
          <p:nvPr/>
        </p:nvPicPr>
        <p:blipFill>
          <a:blip r:embed="rId3"/>
          <a:stretch>
            <a:fillRect/>
          </a:stretch>
        </p:blipFill>
        <p:spPr>
          <a:xfrm>
            <a:off x="720970" y="1614825"/>
            <a:ext cx="5908430" cy="3323492"/>
          </a:xfrm>
          <a:prstGeom prst="rect">
            <a:avLst/>
          </a:prstGeom>
        </p:spPr>
      </p:pic>
    </p:spTree>
    <p:extLst>
      <p:ext uri="{BB962C8B-B14F-4D97-AF65-F5344CB8AC3E}">
        <p14:creationId xmlns:p14="http://schemas.microsoft.com/office/powerpoint/2010/main" val="2042342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smtClean="0"/>
              <a:t>4</a:t>
            </a:r>
            <a:r>
              <a:rPr lang="en-US" dirty="0" smtClean="0"/>
              <a:t>c</a:t>
            </a:r>
            <a:r>
              <a:rPr lang="en" dirty="0" smtClean="0"/>
              <a:t>: </a:t>
            </a:r>
            <a:r>
              <a:rPr lang="en" dirty="0"/>
              <a:t>Discussion Problems </a:t>
            </a:r>
          </a:p>
        </p:txBody>
      </p:sp>
      <p:sp>
        <p:nvSpPr>
          <p:cNvPr id="232" name="Shape 232"/>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indent="-298450">
              <a:lnSpc>
                <a:spcPct val="115000"/>
              </a:lnSpc>
              <a:buClr>
                <a:schemeClr val="dk1"/>
              </a:buClr>
              <a:buSzPct val="68750"/>
            </a:pPr>
            <a:r>
              <a:rPr lang="en" sz="1600" dirty="0" smtClean="0">
                <a:solidFill>
                  <a:schemeClr val="dk1"/>
                </a:solidFill>
                <a:latin typeface="Calibri"/>
                <a:ea typeface="Calibri"/>
                <a:cs typeface="Calibri"/>
                <a:sym typeface="Calibri"/>
              </a:rPr>
              <a:t>Using </a:t>
            </a:r>
            <a:r>
              <a:rPr lang="en" sz="1600" dirty="0">
                <a:solidFill>
                  <a:schemeClr val="dk1"/>
                </a:solidFill>
                <a:latin typeface="Calibri"/>
                <a:ea typeface="Calibri"/>
                <a:cs typeface="Calibri"/>
                <a:sym typeface="Calibri"/>
              </a:rPr>
              <a:t>problem 1, optimize the number of particles needed to track the target. The particle filter should still be able to track the object</a:t>
            </a:r>
            <a:r>
              <a:rPr lang="en" sz="1600" dirty="0" smtClean="0">
                <a:solidFill>
                  <a:schemeClr val="dk1"/>
                </a:solidFill>
                <a:latin typeface="Calibri"/>
                <a:ea typeface="Calibri"/>
                <a:cs typeface="Calibri"/>
                <a:sym typeface="Calibri"/>
              </a:rPr>
              <a:t>. </a:t>
            </a:r>
            <a:endParaRPr lang="en-US" sz="1600" dirty="0" smtClean="0">
              <a:solidFill>
                <a:schemeClr val="dk1"/>
              </a:solidFill>
              <a:latin typeface="Calibri"/>
              <a:ea typeface="Calibri"/>
              <a:cs typeface="Calibri"/>
              <a:sym typeface="Calibri"/>
            </a:endParaRPr>
          </a:p>
          <a:p>
            <a:pPr marL="457200" indent="-298450">
              <a:lnSpc>
                <a:spcPct val="115000"/>
              </a:lnSpc>
              <a:buClr>
                <a:schemeClr val="dk1"/>
              </a:buClr>
              <a:buSzPct val="68750"/>
            </a:pPr>
            <a:endParaRPr lang="en-US" sz="1600" b="1" dirty="0">
              <a:solidFill>
                <a:schemeClr val="dk1"/>
              </a:solidFill>
              <a:latin typeface="Calibri"/>
              <a:ea typeface="Calibri"/>
              <a:cs typeface="Calibri"/>
              <a:sym typeface="Calibri"/>
            </a:endParaRPr>
          </a:p>
          <a:p>
            <a:pPr marL="457200" indent="-298450">
              <a:lnSpc>
                <a:spcPct val="115000"/>
              </a:lnSpc>
              <a:buClr>
                <a:schemeClr val="dk1"/>
              </a:buClr>
              <a:buSzPct val="68750"/>
            </a:pPr>
            <a:r>
              <a:rPr lang="en-US" sz="1600" dirty="0" smtClean="0">
                <a:solidFill>
                  <a:schemeClr val="dk1"/>
                </a:solidFill>
                <a:latin typeface="Calibri"/>
                <a:ea typeface="Calibri"/>
                <a:cs typeface="Calibri"/>
                <a:sym typeface="Calibri"/>
              </a:rPr>
              <a:t>Optimized particle number required for problem 1 is 40.</a:t>
            </a:r>
          </a:p>
          <a:p>
            <a:pPr marL="457200" indent="-298450">
              <a:lnSpc>
                <a:spcPct val="115000"/>
              </a:lnSpc>
              <a:buClr>
                <a:schemeClr val="dk1"/>
              </a:buClr>
              <a:buSzPct val="68750"/>
            </a:pPr>
            <a:r>
              <a:rPr lang="en-US" sz="1600" dirty="0" smtClean="0">
                <a:solidFill>
                  <a:schemeClr val="dk1"/>
                </a:solidFill>
                <a:latin typeface="Calibri"/>
                <a:ea typeface="Calibri"/>
                <a:cs typeface="Calibri"/>
                <a:sym typeface="Calibri"/>
              </a:rPr>
              <a:t>As we increase the number of particles, tracking accuracy increases, but run time increases exponentially. Large number of particles ensures that the algorithm is not stuck at local maxima.</a:t>
            </a:r>
            <a:r>
              <a:rPr lang="en" sz="1100" b="1" dirty="0">
                <a:solidFill>
                  <a:schemeClr val="dk1"/>
                </a:solidFill>
                <a:latin typeface="Calibri"/>
                <a:ea typeface="Calibri"/>
                <a:cs typeface="Calibri"/>
                <a:sym typeface="Calibri"/>
              </a:rPr>
              <a:t/>
            </a:r>
            <a:br>
              <a:rPr lang="en" sz="1100" b="1" dirty="0">
                <a:solidFill>
                  <a:schemeClr val="dk1"/>
                </a:solidFill>
                <a:latin typeface="Calibri"/>
                <a:ea typeface="Calibri"/>
                <a:cs typeface="Calibri"/>
                <a:sym typeface="Calibri"/>
              </a:rPr>
            </a:br>
            <a:endParaRPr lang="en-US" sz="1100" b="1" dirty="0" smtClean="0">
              <a:solidFill>
                <a:schemeClr val="dk1"/>
              </a:solidFill>
              <a:latin typeface="Calibri"/>
              <a:ea typeface="Calibri"/>
              <a:cs typeface="Calibri"/>
              <a:sym typeface="Calibri"/>
            </a:endParaRPr>
          </a:p>
          <a:p>
            <a:pPr marL="457200" indent="-298450">
              <a:lnSpc>
                <a:spcPct val="115000"/>
              </a:lnSpc>
              <a:buClr>
                <a:schemeClr val="dk1"/>
              </a:buClr>
              <a:buSzPct val="68750"/>
            </a:pPr>
            <a:endParaRPr lang="en-US" sz="1100" b="1" dirty="0" smtClean="0">
              <a:solidFill>
                <a:schemeClr val="dk1"/>
              </a:solidFill>
              <a:latin typeface="Calibri"/>
              <a:ea typeface="Calibri"/>
              <a:cs typeface="Calibri"/>
              <a:sym typeface="Calibri"/>
            </a:endParaRPr>
          </a:p>
          <a:p>
            <a:pPr marL="457200" indent="-298450">
              <a:lnSpc>
                <a:spcPct val="115000"/>
              </a:lnSpc>
              <a:buClr>
                <a:schemeClr val="dk1"/>
              </a:buClr>
              <a:buSzPct val="68750"/>
            </a:pPr>
            <a:endParaRPr lang="en-US" sz="1100" b="1" dirty="0">
              <a:solidFill>
                <a:schemeClr val="dk1"/>
              </a:solidFill>
              <a:latin typeface="Calibri"/>
              <a:ea typeface="Calibri"/>
              <a:cs typeface="Calibri"/>
              <a:sym typeface="Calibri"/>
            </a:endParaRPr>
          </a:p>
          <a:p>
            <a:pPr marL="457200" indent="-298450">
              <a:lnSpc>
                <a:spcPct val="115000"/>
              </a:lnSpc>
              <a:buClr>
                <a:schemeClr val="dk1"/>
              </a:buClr>
              <a:buSzPct val="68750"/>
            </a:pPr>
            <a:endParaRPr lang="en-US" sz="1100" b="1" dirty="0" smtClean="0">
              <a:solidFill>
                <a:schemeClr val="dk1"/>
              </a:solidFill>
              <a:latin typeface="Calibri"/>
              <a:ea typeface="Calibri"/>
              <a:cs typeface="Calibri"/>
              <a:sym typeface="Calibri"/>
            </a:endParaRPr>
          </a:p>
          <a:p>
            <a:pPr marL="457200" indent="-298450">
              <a:lnSpc>
                <a:spcPct val="115000"/>
              </a:lnSpc>
              <a:buClr>
                <a:schemeClr val="dk1"/>
              </a:buClr>
              <a:buSzPct val="68750"/>
            </a:pPr>
            <a:endParaRPr lang="en-US" sz="1100" b="1" dirty="0">
              <a:solidFill>
                <a:schemeClr val="dk1"/>
              </a:solidFill>
              <a:latin typeface="Calibri"/>
              <a:ea typeface="Calibri"/>
              <a:cs typeface="Calibri"/>
              <a:sym typeface="Calibri"/>
            </a:endParaRPr>
          </a:p>
          <a:p>
            <a:pPr marL="457200" indent="-298450">
              <a:lnSpc>
                <a:spcPct val="115000"/>
              </a:lnSpc>
              <a:buClr>
                <a:schemeClr val="dk1"/>
              </a:buClr>
              <a:buSzPct val="68750"/>
            </a:pPr>
            <a:endParaRPr lang="en-US" sz="1100" dirty="0">
              <a:solidFill>
                <a:schemeClr val="dk1"/>
              </a:solidFill>
              <a:latin typeface="Calibri"/>
              <a:ea typeface="Calibri"/>
              <a:cs typeface="Calibri"/>
              <a:sym typeface="Calibri"/>
            </a:endParaRPr>
          </a:p>
          <a:p>
            <a:pPr marL="457200" indent="-298450">
              <a:lnSpc>
                <a:spcPct val="115000"/>
              </a:lnSpc>
              <a:buClr>
                <a:schemeClr val="dk1"/>
              </a:buClr>
              <a:buSzPct val="68750"/>
            </a:pPr>
            <a:endParaRPr lang="en" sz="1600" dirty="0">
              <a:solidFill>
                <a:schemeClr val="dk1"/>
              </a:solidFill>
              <a:latin typeface="Calibri"/>
              <a:ea typeface="Calibri"/>
              <a:cs typeface="Calibri"/>
              <a:sym typeface="Calibri"/>
            </a:endParaRPr>
          </a:p>
        </p:txBody>
      </p:sp>
      <p:sp>
        <p:nvSpPr>
          <p:cNvPr id="233" name="Shape 23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Tree>
    <p:extLst>
      <p:ext uri="{BB962C8B-B14F-4D97-AF65-F5344CB8AC3E}">
        <p14:creationId xmlns:p14="http://schemas.microsoft.com/office/powerpoint/2010/main" val="8694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358378"/>
            <a:ext cx="8229600" cy="857400"/>
          </a:xfrm>
          <a:prstGeom prst="rect">
            <a:avLst/>
          </a:prstGeom>
        </p:spPr>
        <p:txBody>
          <a:bodyPr lIns="91425" tIns="91425" rIns="91425" bIns="91425" anchor="b" anchorCtr="0">
            <a:noAutofit/>
          </a:bodyPr>
          <a:lstStyle/>
          <a:p>
            <a:pPr lvl="0" rtl="0">
              <a:spcBef>
                <a:spcPts val="0"/>
              </a:spcBef>
              <a:buNone/>
            </a:pPr>
            <a:r>
              <a:rPr lang="en"/>
              <a:t>CHALLENGE PROBLEM:</a:t>
            </a:r>
          </a:p>
          <a:p>
            <a:pPr lvl="0" rtl="0">
              <a:spcBef>
                <a:spcPts val="0"/>
              </a:spcBef>
              <a:buNone/>
            </a:pPr>
            <a:r>
              <a:rPr lang="en"/>
              <a:t>5: Template used for tracking</a:t>
            </a:r>
          </a:p>
        </p:txBody>
      </p:sp>
      <p:sp>
        <p:nvSpPr>
          <p:cNvPr id="239" name="Shape 239"/>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40" name="Shape 240"/>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Template image patch image </a:t>
            </a:r>
            <a:r>
              <a:rPr lang="en" b="1">
                <a:solidFill>
                  <a:schemeClr val="dk1"/>
                </a:solidFill>
                <a:latin typeface="Calibri"/>
                <a:ea typeface="Calibri"/>
                <a:cs typeface="Calibri"/>
                <a:sym typeface="Calibri"/>
              </a:rPr>
              <a:t>- ps7-5-a-1.png</a:t>
            </a:r>
          </a:p>
        </p:txBody>
      </p:sp>
      <p:pic>
        <p:nvPicPr>
          <p:cNvPr id="2" name="Picture 1"/>
          <p:cNvPicPr>
            <a:picLocks noChangeAspect="1"/>
          </p:cNvPicPr>
          <p:nvPr/>
        </p:nvPicPr>
        <p:blipFill>
          <a:blip r:embed="rId3"/>
          <a:stretch>
            <a:fillRect/>
          </a:stretch>
        </p:blipFill>
        <p:spPr>
          <a:xfrm>
            <a:off x="1586523" y="1215777"/>
            <a:ext cx="1288562" cy="31293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5a: Image frame 40 with overlaid visualizations</a:t>
            </a:r>
            <a:r>
              <a:rPr lang="en" sz="1100" b="0">
                <a:latin typeface="Calibri"/>
                <a:ea typeface="Calibri"/>
                <a:cs typeface="Calibri"/>
                <a:sym typeface="Calibri"/>
              </a:rPr>
              <a:t> </a:t>
            </a:r>
          </a:p>
        </p:txBody>
      </p:sp>
      <p:sp>
        <p:nvSpPr>
          <p:cNvPr id="247" name="Shape 247"/>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48" name="Shape 248"/>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40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ps7-5-a-2.png</a:t>
            </a:r>
          </a:p>
        </p:txBody>
      </p:sp>
      <p:pic>
        <p:nvPicPr>
          <p:cNvPr id="2" name="Picture 1"/>
          <p:cNvPicPr>
            <a:picLocks noChangeAspect="1"/>
          </p:cNvPicPr>
          <p:nvPr/>
        </p:nvPicPr>
        <p:blipFill>
          <a:blip r:embed="rId3"/>
          <a:stretch>
            <a:fillRect/>
          </a:stretch>
        </p:blipFill>
        <p:spPr>
          <a:xfrm>
            <a:off x="1126902" y="1133208"/>
            <a:ext cx="4519247" cy="33894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5a: Image frame 100 with overlaid visualizations</a:t>
            </a:r>
            <a:r>
              <a:rPr lang="en" sz="1100" b="0">
                <a:latin typeface="Calibri"/>
                <a:ea typeface="Calibri"/>
                <a:cs typeface="Calibri"/>
                <a:sym typeface="Calibri"/>
              </a:rPr>
              <a:t> </a:t>
            </a:r>
          </a:p>
        </p:txBody>
      </p:sp>
      <p:sp>
        <p:nvSpPr>
          <p:cNvPr id="255" name="Shape 255"/>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56" name="Shape 256"/>
          <p:cNvSpPr txBox="1"/>
          <p:nvPr/>
        </p:nvSpPr>
        <p:spPr>
          <a:xfrm>
            <a:off x="1200750" y="4440075"/>
            <a:ext cx="47847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100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ps7-5-a-3.png</a:t>
            </a:r>
          </a:p>
        </p:txBody>
      </p:sp>
      <p:pic>
        <p:nvPicPr>
          <p:cNvPr id="2" name="Picture 1"/>
          <p:cNvPicPr>
            <a:picLocks noChangeAspect="1"/>
          </p:cNvPicPr>
          <p:nvPr/>
        </p:nvPicPr>
        <p:blipFill>
          <a:blip r:embed="rId3"/>
          <a:stretch>
            <a:fillRect/>
          </a:stretch>
        </p:blipFill>
        <p:spPr>
          <a:xfrm>
            <a:off x="1119553" y="1106117"/>
            <a:ext cx="4507523" cy="338064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endParaRPr/>
          </a:p>
          <a:p>
            <a:pPr lvl="0" rtl="0">
              <a:spcBef>
                <a:spcPts val="0"/>
              </a:spcBef>
              <a:buNone/>
            </a:pPr>
            <a:r>
              <a:rPr lang="en"/>
              <a:t>5a: Image frame 240 with overlaid visualizations</a:t>
            </a:r>
          </a:p>
        </p:txBody>
      </p:sp>
      <p:sp>
        <p:nvSpPr>
          <p:cNvPr id="263" name="Shape 263"/>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264" name="Shape 264"/>
          <p:cNvSpPr txBox="1"/>
          <p:nvPr/>
        </p:nvSpPr>
        <p:spPr>
          <a:xfrm>
            <a:off x="1200750" y="4440075"/>
            <a:ext cx="51600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240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ps7-5-a-4.png</a:t>
            </a:r>
          </a:p>
        </p:txBody>
      </p:sp>
      <p:pic>
        <p:nvPicPr>
          <p:cNvPr id="2" name="Picture 1"/>
          <p:cNvPicPr>
            <a:picLocks noChangeAspect="1"/>
          </p:cNvPicPr>
          <p:nvPr/>
        </p:nvPicPr>
        <p:blipFill>
          <a:blip r:embed="rId3"/>
          <a:stretch>
            <a:fillRect/>
          </a:stretch>
        </p:blipFill>
        <p:spPr>
          <a:xfrm>
            <a:off x="1137139" y="1098039"/>
            <a:ext cx="4613031" cy="34597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1a: Image frame 94 with overlaid visualizations</a:t>
            </a:r>
            <a:r>
              <a:rPr lang="en" sz="1100" b="0">
                <a:latin typeface="Calibri"/>
                <a:ea typeface="Calibri"/>
                <a:cs typeface="Calibri"/>
                <a:sym typeface="Calibri"/>
              </a:rPr>
              <a:t> </a:t>
            </a:r>
          </a:p>
        </p:txBody>
      </p:sp>
      <p:sp>
        <p:nvSpPr>
          <p:cNvPr id="64" name="Shape 64"/>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65" name="Shape 65"/>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94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ps7-1-a-3.png</a:t>
            </a:r>
          </a:p>
        </p:txBody>
      </p:sp>
      <p:pic>
        <p:nvPicPr>
          <p:cNvPr id="2" name="Picture 1"/>
          <p:cNvPicPr>
            <a:picLocks noChangeAspect="1"/>
          </p:cNvPicPr>
          <p:nvPr/>
        </p:nvPicPr>
        <p:blipFill>
          <a:blip r:embed="rId3"/>
          <a:stretch>
            <a:fillRect/>
          </a:stretch>
        </p:blipFill>
        <p:spPr>
          <a:xfrm>
            <a:off x="1107831" y="1072661"/>
            <a:ext cx="6033404" cy="3393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1a: Image frame 171 with overlaid visualizations</a:t>
            </a:r>
          </a:p>
        </p:txBody>
      </p:sp>
      <p:sp>
        <p:nvSpPr>
          <p:cNvPr id="72" name="Shape 72"/>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73" name="Shape 73"/>
          <p:cNvSpPr txBox="1"/>
          <p:nvPr/>
        </p:nvSpPr>
        <p:spPr>
          <a:xfrm>
            <a:off x="1200750" y="4440075"/>
            <a:ext cx="51600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171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ps7-1-a-4.png</a:t>
            </a:r>
          </a:p>
        </p:txBody>
      </p:sp>
      <p:pic>
        <p:nvPicPr>
          <p:cNvPr id="2" name="Picture 1"/>
          <p:cNvPicPr>
            <a:picLocks noChangeAspect="1"/>
          </p:cNvPicPr>
          <p:nvPr/>
        </p:nvPicPr>
        <p:blipFill>
          <a:blip r:embed="rId3"/>
          <a:stretch>
            <a:fillRect/>
          </a:stretch>
        </p:blipFill>
        <p:spPr>
          <a:xfrm>
            <a:off x="1090247" y="1065454"/>
            <a:ext cx="6124446" cy="3445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1b: Image frame 14 with overlaid visualizations</a:t>
            </a:r>
            <a:r>
              <a:rPr lang="en" sz="1100" b="0">
                <a:latin typeface="Calibri"/>
                <a:ea typeface="Calibri"/>
                <a:cs typeface="Calibri"/>
                <a:sym typeface="Calibri"/>
              </a:rPr>
              <a:t> </a:t>
            </a:r>
          </a:p>
        </p:txBody>
      </p:sp>
      <p:sp>
        <p:nvSpPr>
          <p:cNvPr id="80" name="Shape 80"/>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81" name="Shape 81"/>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14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ps7-1-b-1.png</a:t>
            </a:r>
          </a:p>
        </p:txBody>
      </p:sp>
      <p:pic>
        <p:nvPicPr>
          <p:cNvPr id="2" name="Picture 1"/>
          <p:cNvPicPr>
            <a:picLocks noChangeAspect="1"/>
          </p:cNvPicPr>
          <p:nvPr/>
        </p:nvPicPr>
        <p:blipFill>
          <a:blip r:embed="rId3"/>
          <a:stretch>
            <a:fillRect/>
          </a:stretch>
        </p:blipFill>
        <p:spPr>
          <a:xfrm>
            <a:off x="1147998" y="1109304"/>
            <a:ext cx="6110654" cy="34372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1b: Image frame 94 with overlaid visualizations</a:t>
            </a:r>
            <a:r>
              <a:rPr lang="en" sz="1100" b="0">
                <a:latin typeface="Calibri"/>
                <a:ea typeface="Calibri"/>
                <a:cs typeface="Calibri"/>
                <a:sym typeface="Calibri"/>
              </a:rPr>
              <a:t> </a:t>
            </a:r>
          </a:p>
        </p:txBody>
      </p:sp>
      <p:sp>
        <p:nvSpPr>
          <p:cNvPr id="88" name="Shape 88"/>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89" name="Shape 89"/>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94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ps7-1-b-2.png</a:t>
            </a:r>
          </a:p>
        </p:txBody>
      </p:sp>
      <p:pic>
        <p:nvPicPr>
          <p:cNvPr id="2" name="Picture 1"/>
          <p:cNvPicPr>
            <a:picLocks noChangeAspect="1"/>
          </p:cNvPicPr>
          <p:nvPr/>
        </p:nvPicPr>
        <p:blipFill>
          <a:blip r:embed="rId3"/>
          <a:stretch>
            <a:fillRect/>
          </a:stretch>
        </p:blipFill>
        <p:spPr>
          <a:xfrm>
            <a:off x="1156790" y="1137144"/>
            <a:ext cx="5981365" cy="33645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358375"/>
            <a:ext cx="8589300" cy="857400"/>
          </a:xfrm>
          <a:prstGeom prst="rect">
            <a:avLst/>
          </a:prstGeom>
        </p:spPr>
        <p:txBody>
          <a:bodyPr lIns="91425" tIns="91425" rIns="91425" bIns="91425" anchor="b" anchorCtr="0">
            <a:noAutofit/>
          </a:bodyPr>
          <a:lstStyle/>
          <a:p>
            <a:pPr lvl="0" rtl="0">
              <a:spcBef>
                <a:spcPts val="0"/>
              </a:spcBef>
              <a:buNone/>
            </a:pPr>
            <a:r>
              <a:rPr lang="en"/>
              <a:t>1b: Image frame 530 with overlaid visualizations</a:t>
            </a:r>
          </a:p>
        </p:txBody>
      </p:sp>
      <p:sp>
        <p:nvSpPr>
          <p:cNvPr id="96" name="Shape 96"/>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97" name="Shape 97"/>
          <p:cNvSpPr txBox="1"/>
          <p:nvPr/>
        </p:nvSpPr>
        <p:spPr>
          <a:xfrm>
            <a:off x="1200750" y="4440075"/>
            <a:ext cx="51600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sz="1200">
                <a:solidFill>
                  <a:schemeClr val="dk1"/>
                </a:solidFill>
              </a:rPr>
              <a:t>Image frame 530 with overlaid visualizations</a:t>
            </a:r>
            <a:r>
              <a:rPr lang="en">
                <a:solidFill>
                  <a:schemeClr val="dk1"/>
                </a:solidFill>
                <a:latin typeface="Calibri"/>
                <a:ea typeface="Calibri"/>
                <a:cs typeface="Calibri"/>
                <a:sym typeface="Calibri"/>
              </a:rPr>
              <a:t> </a:t>
            </a:r>
            <a:r>
              <a:rPr lang="en" b="1">
                <a:solidFill>
                  <a:schemeClr val="dk1"/>
                </a:solidFill>
                <a:latin typeface="Calibri"/>
                <a:ea typeface="Calibri"/>
                <a:cs typeface="Calibri"/>
                <a:sym typeface="Calibri"/>
              </a:rPr>
              <a:t>- ps7-1-b-3.png</a:t>
            </a:r>
          </a:p>
        </p:txBody>
      </p:sp>
      <p:pic>
        <p:nvPicPr>
          <p:cNvPr id="2" name="Picture 1"/>
          <p:cNvPicPr>
            <a:picLocks noChangeAspect="1"/>
          </p:cNvPicPr>
          <p:nvPr/>
        </p:nvPicPr>
        <p:blipFill>
          <a:blip r:embed="rId3"/>
          <a:stretch>
            <a:fillRect/>
          </a:stretch>
        </p:blipFill>
        <p:spPr>
          <a:xfrm>
            <a:off x="1165582" y="1051878"/>
            <a:ext cx="6132948" cy="34497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2a: Template used for tracking</a:t>
            </a:r>
          </a:p>
        </p:txBody>
      </p:sp>
      <p:sp>
        <p:nvSpPr>
          <p:cNvPr id="104" name="Shape 104"/>
          <p:cNvSpPr txBox="1"/>
          <p:nvPr/>
        </p:nvSpPr>
        <p:spPr>
          <a:xfrm>
            <a:off x="0" y="4944075"/>
            <a:ext cx="25674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Computer Vision @ GT</a:t>
            </a:r>
          </a:p>
        </p:txBody>
      </p:sp>
      <p:sp>
        <p:nvSpPr>
          <p:cNvPr id="105" name="Shape 105"/>
          <p:cNvSpPr txBox="1"/>
          <p:nvPr/>
        </p:nvSpPr>
        <p:spPr>
          <a:xfrm>
            <a:off x="1200750" y="4440075"/>
            <a:ext cx="4318800" cy="504000"/>
          </a:xfrm>
          <a:prstGeom prst="rect">
            <a:avLst/>
          </a:prstGeom>
          <a:noFill/>
          <a:ln>
            <a:noFill/>
          </a:ln>
        </p:spPr>
        <p:txBody>
          <a:bodyPr lIns="91425" tIns="91425" rIns="91425" bIns="91425" anchor="t" anchorCtr="0">
            <a:noAutofit/>
          </a:bodyPr>
          <a:lstStyle/>
          <a:p>
            <a:pPr marL="0" lvl="0" indent="0" rtl="0">
              <a:lnSpc>
                <a:spcPct val="115000"/>
              </a:lnSpc>
              <a:spcBef>
                <a:spcPts val="0"/>
              </a:spcBef>
              <a:buNone/>
            </a:pPr>
            <a:r>
              <a:rPr lang="en">
                <a:solidFill>
                  <a:schemeClr val="dk1"/>
                </a:solidFill>
                <a:latin typeface="Calibri"/>
                <a:ea typeface="Calibri"/>
                <a:cs typeface="Calibri"/>
                <a:sym typeface="Calibri"/>
              </a:rPr>
              <a:t>Template image patch image </a:t>
            </a:r>
            <a:r>
              <a:rPr lang="en" b="1">
                <a:solidFill>
                  <a:schemeClr val="dk1"/>
                </a:solidFill>
                <a:latin typeface="Calibri"/>
                <a:ea typeface="Calibri"/>
                <a:cs typeface="Calibri"/>
                <a:sym typeface="Calibri"/>
              </a:rPr>
              <a:t>- ps7-2-a-1.png</a:t>
            </a:r>
          </a:p>
        </p:txBody>
      </p:sp>
      <p:pic>
        <p:nvPicPr>
          <p:cNvPr id="2" name="Picture 1"/>
          <p:cNvPicPr>
            <a:picLocks noChangeAspect="1"/>
          </p:cNvPicPr>
          <p:nvPr/>
        </p:nvPicPr>
        <p:blipFill>
          <a:blip r:embed="rId3"/>
          <a:stretch>
            <a:fillRect/>
          </a:stretch>
        </p:blipFill>
        <p:spPr>
          <a:xfrm>
            <a:off x="2207845" y="1567378"/>
            <a:ext cx="1819031" cy="2128653"/>
          </a:xfrm>
          <a:prstGeom prst="rect">
            <a:avLst/>
          </a:prstGeom>
        </p:spPr>
      </p:pic>
    </p:spTree>
  </p:cSld>
  <p:clrMapOvr>
    <a:masterClrMapping/>
  </p:clrMapOvr>
</p:sld>
</file>

<file path=ppt/theme/theme1.xml><?xml version="1.0" encoding="utf-8"?>
<a:theme xmlns:a="http://schemas.openxmlformats.org/drawingml/2006/main"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1062</Words>
  <Application>Microsoft Macintosh PowerPoint</Application>
  <PresentationFormat>On-screen Show (16:9)</PresentationFormat>
  <Paragraphs>131</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Calibri</vt:lpstr>
      <vt:lpstr>Arial</vt:lpstr>
      <vt:lpstr>light-gradient</vt:lpstr>
      <vt:lpstr>Computer Vision  Spring 2017 Problem Set #7</vt:lpstr>
      <vt:lpstr>1a: Template used for tracking</vt:lpstr>
      <vt:lpstr>1a: Image frame 28 with overlaid visualizations </vt:lpstr>
      <vt:lpstr>1a: Image frame 94 with overlaid visualizations </vt:lpstr>
      <vt:lpstr>1a: Image frame 171 with overlaid visualizations</vt:lpstr>
      <vt:lpstr>1b: Image frame 14 with overlaid visualizations </vt:lpstr>
      <vt:lpstr>1b: Image frame 94 with overlaid visualizations </vt:lpstr>
      <vt:lpstr>1b: Image frame 530 with overlaid visualizations</vt:lpstr>
      <vt:lpstr>2a: Template used for tracking</vt:lpstr>
      <vt:lpstr>2a: Image frame 22 with overlaid visualizations </vt:lpstr>
      <vt:lpstr>2a: Image frame 50 with overlaid visualizations </vt:lpstr>
      <vt:lpstr>2a: Image frame 160 with overlaid visualizations</vt:lpstr>
      <vt:lpstr>2b: Template used for tracking</vt:lpstr>
      <vt:lpstr>2b: Image frame 22 with overlaid visualizations </vt:lpstr>
      <vt:lpstr>2b: Image frame 50 with overlaid visualizations </vt:lpstr>
      <vt:lpstr>2b: Image frame 160 with overlaid visualizations</vt:lpstr>
      <vt:lpstr>3a: Template used for tracking</vt:lpstr>
      <vt:lpstr>3a: Image frame 28 with overlaid visualizations </vt:lpstr>
      <vt:lpstr>3a: Image frame 94 with overlaid visualizations </vt:lpstr>
      <vt:lpstr>3a: Image frame 171 with overlaid visualizations</vt:lpstr>
      <vt:lpstr>3b: Template used for tracking</vt:lpstr>
      <vt:lpstr>3b: Image frame 22 with overlaid visualizations </vt:lpstr>
      <vt:lpstr>3b: Image frame 50 with overlaid visualizations </vt:lpstr>
      <vt:lpstr>3b: Image frame 160 with overlaid visualizations</vt:lpstr>
      <vt:lpstr>4a: Discussion Problems </vt:lpstr>
      <vt:lpstr>4a: Discussion Problems </vt:lpstr>
      <vt:lpstr>4a: Discussion Problems </vt:lpstr>
      <vt:lpstr>4a: Discussion Problems </vt:lpstr>
      <vt:lpstr>4b: Discussion Problems </vt:lpstr>
      <vt:lpstr>4b: Discussion Problems </vt:lpstr>
      <vt:lpstr>4b: Discussion Problems </vt:lpstr>
      <vt:lpstr>4b: Discussion Problems </vt:lpstr>
      <vt:lpstr>4c: Discussion Problems </vt:lpstr>
      <vt:lpstr>CHALLENGE PROBLEM: 5: Template used for tracking</vt:lpstr>
      <vt:lpstr>5a: Image frame 40 with overlaid visualizations </vt:lpstr>
      <vt:lpstr>5a: Image frame 100 with overlaid visualizations </vt:lpstr>
      <vt:lpstr> 5a: Image frame 240 with overlaid visualizations</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Spring 2017 Problem Set #7</dc:title>
  <cp:lastModifiedBy>Nikhil Gajendrakumar</cp:lastModifiedBy>
  <cp:revision>48</cp:revision>
  <dcterms:modified xsi:type="dcterms:W3CDTF">2017-04-17T11:31:09Z</dcterms:modified>
</cp:coreProperties>
</file>